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League Spartan" charset="1" panose="000008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jpeg>
</file>

<file path=ppt/media/image12.png>
</file>

<file path=ppt/media/image13.svg>
</file>

<file path=ppt/media/image14.jpeg>
</file>

<file path=ppt/media/image15.jpeg>
</file>

<file path=ppt/media/image16.jpeg>
</file>

<file path=ppt/media/image17.jpeg>
</file>

<file path=ppt/media/image18.jpeg>
</file>

<file path=ppt/media/image19.jpeg>
</file>

<file path=ppt/media/image2.svg>
</file>

<file path=ppt/media/image20.jpeg>
</file>

<file path=ppt/media/image21.jpeg>
</file>

<file path=ppt/media/image3.png>
</file>

<file path=ppt/media/image4.svg>
</file>

<file path=ppt/media/image5.jpe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jpe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2" Target="../media/image6.png" Type="http://schemas.openxmlformats.org/officeDocument/2006/relationships/image"/><Relationship Id="rId3" Target="../media/image7.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20.jpe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 Id="rId9"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jpe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2" Target="../media/image6.png" Type="http://schemas.openxmlformats.org/officeDocument/2006/relationships/image"/><Relationship Id="rId3" Target="../media/image7.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1.jpe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 Id="rId9"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2" Target="../media/image6.png" Type="http://schemas.openxmlformats.org/officeDocument/2006/relationships/image"/><Relationship Id="rId3" Target="../media/image7.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5.jpe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 Id="rId9"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2" Target="../media/image6.png" Type="http://schemas.openxmlformats.org/officeDocument/2006/relationships/image"/><Relationship Id="rId3" Target="../media/image7.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7.jpe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 Id="rId9"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8.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2" Target="../media/image6.png" Type="http://schemas.openxmlformats.org/officeDocument/2006/relationships/image"/><Relationship Id="rId3" Target="../media/image7.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 Id="rId8" Target="../media/image19.jpeg" Type="http://schemas.openxmlformats.org/officeDocument/2006/relationships/image"/><Relationship Id="rId9"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23814" y="4669701"/>
            <a:ext cx="4535498" cy="4535498"/>
          </a:xfrm>
          <a:custGeom>
            <a:avLst/>
            <a:gdLst/>
            <a:ahLst/>
            <a:cxnLst/>
            <a:rect r="r" b="b" t="t" l="l"/>
            <a:pathLst>
              <a:path h="4535498" w="4535498">
                <a:moveTo>
                  <a:pt x="0" y="0"/>
                </a:moveTo>
                <a:lnTo>
                  <a:pt x="4535498" y="0"/>
                </a:lnTo>
                <a:lnTo>
                  <a:pt x="4535498" y="4535497"/>
                </a:lnTo>
                <a:lnTo>
                  <a:pt x="0" y="4535497"/>
                </a:lnTo>
                <a:lnTo>
                  <a:pt x="0" y="0"/>
                </a:lnTo>
                <a:close/>
              </a:path>
            </a:pathLst>
          </a:custGeom>
          <a:blipFill>
            <a:blip r:embed="rId2">
              <a:alphaModFix amt="7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345427" y="-1546036"/>
            <a:ext cx="6942573" cy="13379073"/>
          </a:xfrm>
          <a:custGeom>
            <a:avLst/>
            <a:gdLst/>
            <a:ahLst/>
            <a:cxnLst/>
            <a:rect r="r" b="b" t="t" l="l"/>
            <a:pathLst>
              <a:path h="13379073" w="6942573">
                <a:moveTo>
                  <a:pt x="0" y="0"/>
                </a:moveTo>
                <a:lnTo>
                  <a:pt x="6942573" y="0"/>
                </a:lnTo>
                <a:lnTo>
                  <a:pt x="6942573" y="13379072"/>
                </a:lnTo>
                <a:lnTo>
                  <a:pt x="0" y="13379072"/>
                </a:lnTo>
                <a:lnTo>
                  <a:pt x="0" y="0"/>
                </a:lnTo>
                <a:close/>
              </a:path>
            </a:pathLst>
          </a:custGeom>
          <a:blipFill>
            <a:blip r:embed="rId4">
              <a:extLst>
                <a:ext uri="{96DAC541-7B7A-43D3-8B79-37D633B846F1}">
                  <asvg:svgBlip xmlns:asvg="http://schemas.microsoft.com/office/drawing/2016/SVG/main" r:embed="rId5"/>
                </a:ext>
              </a:extLst>
            </a:blip>
            <a:stretch>
              <a:fillRect l="0" t="0" r="-92710" b="0"/>
            </a:stretch>
          </a:blipFill>
        </p:spPr>
      </p:sp>
      <p:grpSp>
        <p:nvGrpSpPr>
          <p:cNvPr name="Group 4" id="4"/>
          <p:cNvGrpSpPr/>
          <p:nvPr/>
        </p:nvGrpSpPr>
        <p:grpSpPr>
          <a:xfrm rot="0">
            <a:off x="13144500" y="0"/>
            <a:ext cx="5143500" cy="10287000"/>
            <a:chOff x="0" y="0"/>
            <a:chExt cx="3175000" cy="6350000"/>
          </a:xfrm>
        </p:grpSpPr>
        <p:sp>
          <p:nvSpPr>
            <p:cNvPr name="Freeform 5" id="5"/>
            <p:cNvSpPr/>
            <p:nvPr/>
          </p:nvSpPr>
          <p:spPr>
            <a:xfrm flipH="false" flipV="false" rot="0">
              <a:off x="0" y="0"/>
              <a:ext cx="3175000" cy="6350000"/>
            </a:xfrm>
            <a:custGeom>
              <a:avLst/>
              <a:gdLst/>
              <a:ahLst/>
              <a:cxnLst/>
              <a:rect r="r" b="b" t="t" l="l"/>
              <a:pathLst>
                <a:path h="6350000" w="3175000">
                  <a:moveTo>
                    <a:pt x="3175000" y="0"/>
                  </a:moveTo>
                  <a:lnTo>
                    <a:pt x="3175000" y="6350000"/>
                  </a:lnTo>
                  <a:cubicBezTo>
                    <a:pt x="1421498" y="6350000"/>
                    <a:pt x="0" y="4928502"/>
                    <a:pt x="0" y="3175000"/>
                  </a:cubicBezTo>
                  <a:cubicBezTo>
                    <a:pt x="0" y="1421498"/>
                    <a:pt x="1421498" y="0"/>
                    <a:pt x="3175000" y="0"/>
                  </a:cubicBezTo>
                  <a:close/>
                </a:path>
              </a:pathLst>
            </a:custGeom>
            <a:blipFill>
              <a:blip r:embed="rId6"/>
              <a:stretch>
                <a:fillRect l="-89003" t="0" r="-111183" b="0"/>
              </a:stretch>
            </a:blipFill>
          </p:spPr>
        </p:sp>
      </p:grpSp>
      <p:sp>
        <p:nvSpPr>
          <p:cNvPr name="Freeform 6" id="6"/>
          <p:cNvSpPr/>
          <p:nvPr/>
        </p:nvSpPr>
        <p:spPr>
          <a:xfrm flipH="false" flipV="false" rot="0">
            <a:off x="9144000" y="6260607"/>
            <a:ext cx="7335713" cy="7335713"/>
          </a:xfrm>
          <a:custGeom>
            <a:avLst/>
            <a:gdLst/>
            <a:ahLst/>
            <a:cxnLst/>
            <a:rect r="r" b="b" t="t" l="l"/>
            <a:pathLst>
              <a:path h="7335713" w="7335713">
                <a:moveTo>
                  <a:pt x="0" y="0"/>
                </a:moveTo>
                <a:lnTo>
                  <a:pt x="7335713" y="0"/>
                </a:lnTo>
                <a:lnTo>
                  <a:pt x="7335713" y="7335713"/>
                </a:lnTo>
                <a:lnTo>
                  <a:pt x="0" y="73357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6307013" y="1869486"/>
            <a:ext cx="7335713" cy="7335713"/>
          </a:xfrm>
          <a:custGeom>
            <a:avLst/>
            <a:gdLst/>
            <a:ahLst/>
            <a:cxnLst/>
            <a:rect r="r" b="b" t="t" l="l"/>
            <a:pathLst>
              <a:path h="7335713" w="7335713">
                <a:moveTo>
                  <a:pt x="0" y="0"/>
                </a:moveTo>
                <a:lnTo>
                  <a:pt x="7335713" y="0"/>
                </a:lnTo>
                <a:lnTo>
                  <a:pt x="7335713" y="7335712"/>
                </a:lnTo>
                <a:lnTo>
                  <a:pt x="0" y="733571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1673620" y="2736544"/>
            <a:ext cx="8249967" cy="4200906"/>
          </a:xfrm>
          <a:prstGeom prst="rect">
            <a:avLst/>
          </a:prstGeom>
        </p:spPr>
        <p:txBody>
          <a:bodyPr anchor="t" rtlCol="false" tIns="0" lIns="0" bIns="0" rIns="0">
            <a:spAutoFit/>
          </a:bodyPr>
          <a:lstStyle/>
          <a:p>
            <a:pPr algn="l">
              <a:lnSpc>
                <a:spcPts val="10890"/>
              </a:lnSpc>
            </a:pPr>
            <a:r>
              <a:rPr lang="en-US" sz="10890">
                <a:solidFill>
                  <a:srgbClr val="004AAD"/>
                </a:solidFill>
                <a:latin typeface="League Spartan"/>
                <a:ea typeface="League Spartan"/>
                <a:cs typeface="League Spartan"/>
                <a:sym typeface="League Spartan"/>
              </a:rPr>
              <a:t>Employee Attrition</a:t>
            </a:r>
          </a:p>
          <a:p>
            <a:pPr algn="l">
              <a:lnSpc>
                <a:spcPts val="10890"/>
              </a:lnSpc>
            </a:pPr>
            <a:r>
              <a:rPr lang="en-US" sz="10890">
                <a:solidFill>
                  <a:srgbClr val="004AAD"/>
                </a:solidFill>
                <a:latin typeface="League Spartan"/>
                <a:ea typeface="League Spartan"/>
                <a:cs typeface="League Spartan"/>
                <a:sym typeface="League Spartan"/>
              </a:rPr>
              <a:t>Prediction</a:t>
            </a:r>
          </a:p>
        </p:txBody>
      </p:sp>
      <p:sp>
        <p:nvSpPr>
          <p:cNvPr name="TextBox 9" id="9"/>
          <p:cNvSpPr txBox="true"/>
          <p:nvPr/>
        </p:nvSpPr>
        <p:spPr>
          <a:xfrm rot="0">
            <a:off x="1673620" y="7013650"/>
            <a:ext cx="5802494" cy="609600"/>
          </a:xfrm>
          <a:prstGeom prst="rect">
            <a:avLst/>
          </a:prstGeom>
        </p:spPr>
        <p:txBody>
          <a:bodyPr anchor="t" rtlCol="false" tIns="0" lIns="0" bIns="0" rIns="0">
            <a:spAutoFit/>
          </a:bodyPr>
          <a:lstStyle/>
          <a:p>
            <a:pPr algn="l">
              <a:lnSpc>
                <a:spcPts val="4500"/>
              </a:lnSpc>
            </a:pPr>
            <a:r>
              <a:rPr lang="en-US" sz="4500">
                <a:solidFill>
                  <a:srgbClr val="000000"/>
                </a:solidFill>
                <a:latin typeface="League Spartan"/>
                <a:ea typeface="League Spartan"/>
                <a:cs typeface="League Spartan"/>
                <a:sym typeface="League Spartan"/>
              </a:rPr>
              <a:t>Model</a:t>
            </a:r>
          </a:p>
        </p:txBody>
      </p:sp>
      <p:sp>
        <p:nvSpPr>
          <p:cNvPr name="TextBox 10" id="10"/>
          <p:cNvSpPr txBox="true"/>
          <p:nvPr/>
        </p:nvSpPr>
        <p:spPr>
          <a:xfrm rot="0">
            <a:off x="1673620" y="8476780"/>
            <a:ext cx="6450194" cy="330200"/>
          </a:xfrm>
          <a:prstGeom prst="rect">
            <a:avLst/>
          </a:prstGeom>
        </p:spPr>
        <p:txBody>
          <a:bodyPr anchor="t" rtlCol="false" tIns="0" lIns="0" bIns="0" rIns="0">
            <a:spAutoFit/>
          </a:bodyPr>
          <a:lstStyle/>
          <a:p>
            <a:pPr algn="l">
              <a:lnSpc>
                <a:spcPts val="2499"/>
              </a:lnSpc>
            </a:pPr>
            <a:r>
              <a:rPr lang="en-US" sz="2499">
                <a:solidFill>
                  <a:srgbClr val="000000"/>
                </a:solidFill>
                <a:latin typeface="League Spartan"/>
                <a:ea typeface="League Spartan"/>
                <a:cs typeface="League Spartan"/>
                <a:sym typeface="League Spartan"/>
              </a:rPr>
              <a:t>Project For IBM Oncampus Internship</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10167" y="7418445"/>
            <a:ext cx="7335713" cy="7335713"/>
          </a:xfrm>
          <a:custGeom>
            <a:avLst/>
            <a:gdLst/>
            <a:ahLst/>
            <a:cxnLst/>
            <a:rect r="r" b="b" t="t" l="l"/>
            <a:pathLst>
              <a:path h="7335713" w="7335713">
                <a:moveTo>
                  <a:pt x="0" y="0"/>
                </a:moveTo>
                <a:lnTo>
                  <a:pt x="7335713" y="0"/>
                </a:lnTo>
                <a:lnTo>
                  <a:pt x="7335713" y="7335713"/>
                </a:lnTo>
                <a:lnTo>
                  <a:pt x="0" y="73357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36797" y="4769215"/>
            <a:ext cx="8844147" cy="4125687"/>
            <a:chOff x="0" y="0"/>
            <a:chExt cx="2329323" cy="1086601"/>
          </a:xfrm>
        </p:grpSpPr>
        <p:sp>
          <p:nvSpPr>
            <p:cNvPr name="Freeform 4" id="4"/>
            <p:cNvSpPr/>
            <p:nvPr/>
          </p:nvSpPr>
          <p:spPr>
            <a:xfrm flipH="false" flipV="false" rot="0">
              <a:off x="0" y="0"/>
              <a:ext cx="2329323" cy="1086601"/>
            </a:xfrm>
            <a:custGeom>
              <a:avLst/>
              <a:gdLst/>
              <a:ahLst/>
              <a:cxnLst/>
              <a:rect r="r" b="b" t="t" l="l"/>
              <a:pathLst>
                <a:path h="1086601" w="2329323">
                  <a:moveTo>
                    <a:pt x="44644" y="0"/>
                  </a:moveTo>
                  <a:lnTo>
                    <a:pt x="2284679" y="0"/>
                  </a:lnTo>
                  <a:cubicBezTo>
                    <a:pt x="2309335" y="0"/>
                    <a:pt x="2329323" y="19988"/>
                    <a:pt x="2329323" y="44644"/>
                  </a:cubicBezTo>
                  <a:lnTo>
                    <a:pt x="2329323" y="1041957"/>
                  </a:lnTo>
                  <a:cubicBezTo>
                    <a:pt x="2329323" y="1066613"/>
                    <a:pt x="2309335" y="1086601"/>
                    <a:pt x="2284679" y="1086601"/>
                  </a:cubicBezTo>
                  <a:lnTo>
                    <a:pt x="44644" y="1086601"/>
                  </a:lnTo>
                  <a:cubicBezTo>
                    <a:pt x="19988" y="1086601"/>
                    <a:pt x="0" y="1066613"/>
                    <a:pt x="0" y="1041957"/>
                  </a:cubicBezTo>
                  <a:lnTo>
                    <a:pt x="0" y="44644"/>
                  </a:lnTo>
                  <a:cubicBezTo>
                    <a:pt x="0" y="19988"/>
                    <a:pt x="19988" y="0"/>
                    <a:pt x="44644" y="0"/>
                  </a:cubicBezTo>
                  <a:close/>
                </a:path>
              </a:pathLst>
            </a:custGeom>
            <a:solidFill>
              <a:srgbClr val="004AAD"/>
            </a:solidFill>
          </p:spPr>
        </p:sp>
        <p:sp>
          <p:nvSpPr>
            <p:cNvPr name="TextBox 5" id="5"/>
            <p:cNvSpPr txBox="true"/>
            <p:nvPr/>
          </p:nvSpPr>
          <p:spPr>
            <a:xfrm>
              <a:off x="0" y="-38100"/>
              <a:ext cx="2329323" cy="1124701"/>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171896" y="5112115"/>
            <a:ext cx="7573950" cy="3337560"/>
          </a:xfrm>
          <a:prstGeom prst="rect">
            <a:avLst/>
          </a:prstGeom>
        </p:spPr>
        <p:txBody>
          <a:bodyPr anchor="t" rtlCol="false" tIns="0" lIns="0" bIns="0" rIns="0">
            <a:spAutoFit/>
          </a:bodyPr>
          <a:lstStyle/>
          <a:p>
            <a:pPr algn="just">
              <a:lnSpc>
                <a:spcPts val="2940"/>
              </a:lnSpc>
            </a:pPr>
            <a:r>
              <a:rPr lang="en-US" sz="2100">
                <a:solidFill>
                  <a:srgbClr val="FFFFFF"/>
                </a:solidFill>
                <a:latin typeface="League Spartan"/>
                <a:ea typeface="League Spartan"/>
                <a:cs typeface="League Spartan"/>
                <a:sym typeface="League Spartan"/>
              </a:rPr>
              <a:t>These libraries is form a powerful toolkit for data analysis, visualization, and machine learning. Together, they streamline the process of handling large datasets, performing statistical analysis, and creating predictive models, making complex data insights accessible and actionable. By leveraging these libraries, we can efficiently analyze data and draw meaningful conclusions to drive better decision-making.</a:t>
            </a:r>
          </a:p>
        </p:txBody>
      </p:sp>
      <p:sp>
        <p:nvSpPr>
          <p:cNvPr name="Freeform 7" id="7"/>
          <p:cNvSpPr/>
          <p:nvPr/>
        </p:nvSpPr>
        <p:spPr>
          <a:xfrm flipH="false" flipV="false" rot="0">
            <a:off x="9716979" y="4154536"/>
            <a:ext cx="5223834" cy="5223834"/>
          </a:xfrm>
          <a:custGeom>
            <a:avLst/>
            <a:gdLst/>
            <a:ahLst/>
            <a:cxnLst/>
            <a:rect r="r" b="b" t="t" l="l"/>
            <a:pathLst>
              <a:path h="5223834" w="5223834">
                <a:moveTo>
                  <a:pt x="0" y="0"/>
                </a:moveTo>
                <a:lnTo>
                  <a:pt x="5223835" y="0"/>
                </a:lnTo>
                <a:lnTo>
                  <a:pt x="5223835" y="5223834"/>
                </a:lnTo>
                <a:lnTo>
                  <a:pt x="0" y="5223834"/>
                </a:lnTo>
                <a:lnTo>
                  <a:pt x="0" y="0"/>
                </a:lnTo>
                <a:close/>
              </a:path>
            </a:pathLst>
          </a:custGeom>
          <a:blipFill>
            <a:blip r:embed="rId4">
              <a:alphaModFix amt="7999"/>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11593627" y="2253907"/>
            <a:ext cx="6694373" cy="8033093"/>
            <a:chOff x="0" y="0"/>
            <a:chExt cx="11062970" cy="13275310"/>
          </a:xfrm>
        </p:grpSpPr>
        <p:sp>
          <p:nvSpPr>
            <p:cNvPr name="Freeform 9" id="9"/>
            <p:cNvSpPr/>
            <p:nvPr/>
          </p:nvSpPr>
          <p:spPr>
            <a:xfrm flipH="false" flipV="false" rot="0">
              <a:off x="0" y="0"/>
              <a:ext cx="11062970" cy="13275311"/>
            </a:xfrm>
            <a:custGeom>
              <a:avLst/>
              <a:gdLst/>
              <a:ahLst/>
              <a:cxnLst/>
              <a:rect r="r" b="b" t="t" l="l"/>
              <a:pathLst>
                <a:path h="13275311" w="11062970">
                  <a:moveTo>
                    <a:pt x="6649720" y="0"/>
                  </a:moveTo>
                  <a:lnTo>
                    <a:pt x="11062970" y="0"/>
                  </a:lnTo>
                  <a:lnTo>
                    <a:pt x="11062970" y="13275311"/>
                  </a:lnTo>
                  <a:lnTo>
                    <a:pt x="0" y="13275311"/>
                  </a:lnTo>
                  <a:lnTo>
                    <a:pt x="0" y="6649720"/>
                  </a:lnTo>
                  <a:cubicBezTo>
                    <a:pt x="0" y="2976880"/>
                    <a:pt x="2976880" y="0"/>
                    <a:pt x="6649720" y="0"/>
                  </a:cubicBezTo>
                  <a:close/>
                </a:path>
              </a:pathLst>
            </a:custGeom>
            <a:blipFill>
              <a:blip r:embed="rId6"/>
              <a:stretch>
                <a:fillRect l="-80109" t="0" r="0" b="0"/>
              </a:stretch>
            </a:blipFill>
          </p:spPr>
        </p:sp>
      </p:grpSp>
      <p:sp>
        <p:nvSpPr>
          <p:cNvPr name="Freeform 10" id="10"/>
          <p:cNvSpPr/>
          <p:nvPr/>
        </p:nvSpPr>
        <p:spPr>
          <a:xfrm flipH="false" flipV="false" rot="-5400000">
            <a:off x="9592336" y="-3604085"/>
            <a:ext cx="4002583" cy="7713400"/>
          </a:xfrm>
          <a:custGeom>
            <a:avLst/>
            <a:gdLst/>
            <a:ahLst/>
            <a:cxnLst/>
            <a:rect r="r" b="b" t="t" l="l"/>
            <a:pathLst>
              <a:path h="7713400" w="4002583">
                <a:moveTo>
                  <a:pt x="0" y="0"/>
                </a:moveTo>
                <a:lnTo>
                  <a:pt x="4002583" y="0"/>
                </a:lnTo>
                <a:lnTo>
                  <a:pt x="4002583" y="7713400"/>
                </a:lnTo>
                <a:lnTo>
                  <a:pt x="0" y="7713400"/>
                </a:lnTo>
                <a:lnTo>
                  <a:pt x="0" y="0"/>
                </a:lnTo>
                <a:close/>
              </a:path>
            </a:pathLst>
          </a:custGeom>
          <a:blipFill>
            <a:blip r:embed="rId7">
              <a:extLst>
                <a:ext uri="{96DAC541-7B7A-43D3-8B79-37D633B846F1}">
                  <asvg:svgBlip xmlns:asvg="http://schemas.microsoft.com/office/drawing/2016/SVG/main" r:embed="rId8"/>
                </a:ext>
              </a:extLst>
            </a:blip>
            <a:stretch>
              <a:fillRect l="0" t="0" r="-92710" b="0"/>
            </a:stretch>
          </a:blipFill>
        </p:spPr>
      </p:sp>
      <p:sp>
        <p:nvSpPr>
          <p:cNvPr name="Freeform 11" id="11"/>
          <p:cNvSpPr/>
          <p:nvPr/>
        </p:nvSpPr>
        <p:spPr>
          <a:xfrm flipH="false" flipV="false" rot="0">
            <a:off x="15084083" y="1028700"/>
            <a:ext cx="1395630" cy="230913"/>
          </a:xfrm>
          <a:custGeom>
            <a:avLst/>
            <a:gdLst/>
            <a:ahLst/>
            <a:cxnLst/>
            <a:rect r="r" b="b" t="t" l="l"/>
            <a:pathLst>
              <a:path h="230913" w="1395630">
                <a:moveTo>
                  <a:pt x="0" y="0"/>
                </a:moveTo>
                <a:lnTo>
                  <a:pt x="1395630" y="0"/>
                </a:lnTo>
                <a:lnTo>
                  <a:pt x="1395630" y="230913"/>
                </a:lnTo>
                <a:lnTo>
                  <a:pt x="0" y="23091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2" id="12"/>
          <p:cNvSpPr txBox="true"/>
          <p:nvPr/>
        </p:nvSpPr>
        <p:spPr>
          <a:xfrm rot="0">
            <a:off x="1673620" y="3859261"/>
            <a:ext cx="7787435" cy="481330"/>
          </a:xfrm>
          <a:prstGeom prst="rect">
            <a:avLst/>
          </a:prstGeom>
        </p:spPr>
        <p:txBody>
          <a:bodyPr anchor="t" rtlCol="false" tIns="0" lIns="0" bIns="0" rIns="0">
            <a:spAutoFit/>
          </a:bodyPr>
          <a:lstStyle/>
          <a:p>
            <a:pPr algn="l">
              <a:lnSpc>
                <a:spcPts val="3920"/>
              </a:lnSpc>
            </a:pPr>
            <a:r>
              <a:rPr lang="en-US" sz="2800">
                <a:solidFill>
                  <a:srgbClr val="000000"/>
                </a:solidFill>
                <a:latin typeface="League Spartan"/>
                <a:ea typeface="League Spartan"/>
                <a:cs typeface="League Spartan"/>
                <a:sym typeface="League Spartan"/>
              </a:rPr>
              <a:t>Now we are Concluding our project here </a:t>
            </a:r>
          </a:p>
        </p:txBody>
      </p:sp>
      <p:sp>
        <p:nvSpPr>
          <p:cNvPr name="TextBox 13" id="13"/>
          <p:cNvSpPr txBox="true"/>
          <p:nvPr/>
        </p:nvSpPr>
        <p:spPr>
          <a:xfrm rot="0">
            <a:off x="1603472" y="2781666"/>
            <a:ext cx="6133455" cy="706120"/>
          </a:xfrm>
          <a:prstGeom prst="rect">
            <a:avLst/>
          </a:prstGeom>
        </p:spPr>
        <p:txBody>
          <a:bodyPr anchor="t" rtlCol="false" tIns="0" lIns="0" bIns="0" rIns="0">
            <a:spAutoFit/>
          </a:bodyPr>
          <a:lstStyle/>
          <a:p>
            <a:pPr algn="l">
              <a:lnSpc>
                <a:spcPts val="5300"/>
              </a:lnSpc>
            </a:pPr>
            <a:r>
              <a:rPr lang="en-US" sz="5300">
                <a:solidFill>
                  <a:srgbClr val="004AAD"/>
                </a:solidFill>
                <a:latin typeface="League Spartan"/>
                <a:ea typeface="League Spartan"/>
                <a:cs typeface="League Spartan"/>
                <a:sym typeface="League Spartan"/>
              </a:rPr>
              <a:t>CONCLUSION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14162" y="5306300"/>
            <a:ext cx="6028324" cy="6028324"/>
          </a:xfrm>
          <a:custGeom>
            <a:avLst/>
            <a:gdLst/>
            <a:ahLst/>
            <a:cxnLst/>
            <a:rect r="r" b="b" t="t" l="l"/>
            <a:pathLst>
              <a:path h="6028324" w="6028324">
                <a:moveTo>
                  <a:pt x="0" y="0"/>
                </a:moveTo>
                <a:lnTo>
                  <a:pt x="6028324" y="0"/>
                </a:lnTo>
                <a:lnTo>
                  <a:pt x="6028324" y="6028325"/>
                </a:lnTo>
                <a:lnTo>
                  <a:pt x="0" y="6028325"/>
                </a:lnTo>
                <a:lnTo>
                  <a:pt x="0" y="0"/>
                </a:lnTo>
                <a:close/>
              </a:path>
            </a:pathLst>
          </a:custGeom>
          <a:blipFill>
            <a:blip r:embed="rId2">
              <a:alphaModFix amt="7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345427" y="-1546036"/>
            <a:ext cx="6942573" cy="13379073"/>
          </a:xfrm>
          <a:custGeom>
            <a:avLst/>
            <a:gdLst/>
            <a:ahLst/>
            <a:cxnLst/>
            <a:rect r="r" b="b" t="t" l="l"/>
            <a:pathLst>
              <a:path h="13379073" w="6942573">
                <a:moveTo>
                  <a:pt x="0" y="0"/>
                </a:moveTo>
                <a:lnTo>
                  <a:pt x="6942573" y="0"/>
                </a:lnTo>
                <a:lnTo>
                  <a:pt x="6942573" y="13379072"/>
                </a:lnTo>
                <a:lnTo>
                  <a:pt x="0" y="13379072"/>
                </a:lnTo>
                <a:lnTo>
                  <a:pt x="0" y="0"/>
                </a:lnTo>
                <a:close/>
              </a:path>
            </a:pathLst>
          </a:custGeom>
          <a:blipFill>
            <a:blip r:embed="rId4">
              <a:extLst>
                <a:ext uri="{96DAC541-7B7A-43D3-8B79-37D633B846F1}">
                  <asvg:svgBlip xmlns:asvg="http://schemas.microsoft.com/office/drawing/2016/SVG/main" r:embed="rId5"/>
                </a:ext>
              </a:extLst>
            </a:blip>
            <a:stretch>
              <a:fillRect l="0" t="0" r="-92710" b="0"/>
            </a:stretch>
          </a:blipFill>
        </p:spPr>
      </p:sp>
      <p:grpSp>
        <p:nvGrpSpPr>
          <p:cNvPr name="Group 4" id="4"/>
          <p:cNvGrpSpPr>
            <a:grpSpLocks noChangeAspect="true"/>
          </p:cNvGrpSpPr>
          <p:nvPr/>
        </p:nvGrpSpPr>
        <p:grpSpPr>
          <a:xfrm rot="0">
            <a:off x="13112756" y="0"/>
            <a:ext cx="5175244" cy="10287000"/>
            <a:chOff x="0" y="0"/>
            <a:chExt cx="3198876" cy="6358509"/>
          </a:xfrm>
        </p:grpSpPr>
        <p:sp>
          <p:nvSpPr>
            <p:cNvPr name="Freeform 5" id="5"/>
            <p:cNvSpPr/>
            <p:nvPr/>
          </p:nvSpPr>
          <p:spPr>
            <a:xfrm flipH="false" flipV="false" rot="0">
              <a:off x="3937" y="3937"/>
              <a:ext cx="3191129" cy="6350635"/>
            </a:xfrm>
            <a:custGeom>
              <a:avLst/>
              <a:gdLst/>
              <a:ahLst/>
              <a:cxnLst/>
              <a:rect r="r" b="b" t="t" l="l"/>
              <a:pathLst>
                <a:path h="6350635" w="3191129">
                  <a:moveTo>
                    <a:pt x="3175254" y="0"/>
                  </a:moveTo>
                  <a:cubicBezTo>
                    <a:pt x="1421638" y="0"/>
                    <a:pt x="0" y="1421638"/>
                    <a:pt x="0" y="3175254"/>
                  </a:cubicBezTo>
                  <a:cubicBezTo>
                    <a:pt x="0" y="4928870"/>
                    <a:pt x="1421638" y="6350635"/>
                    <a:pt x="3175381" y="6350635"/>
                  </a:cubicBezTo>
                  <a:lnTo>
                    <a:pt x="3191129" y="4412361"/>
                  </a:lnTo>
                  <a:cubicBezTo>
                    <a:pt x="2512822" y="4412361"/>
                    <a:pt x="1963039" y="3862578"/>
                    <a:pt x="1963039" y="3184271"/>
                  </a:cubicBezTo>
                  <a:cubicBezTo>
                    <a:pt x="1963039" y="2505964"/>
                    <a:pt x="2512822" y="1956181"/>
                    <a:pt x="3191129" y="1956181"/>
                  </a:cubicBezTo>
                  <a:lnTo>
                    <a:pt x="3175254" y="0"/>
                  </a:lnTo>
                  <a:close/>
                </a:path>
              </a:pathLst>
            </a:custGeom>
            <a:blipFill>
              <a:blip r:embed="rId6"/>
              <a:stretch>
                <a:fillRect l="-99350" t="0" r="-99350" b="0"/>
              </a:stretch>
            </a:blipFill>
          </p:spPr>
        </p:sp>
        <p:sp>
          <p:nvSpPr>
            <p:cNvPr name="Freeform 6" id="6"/>
            <p:cNvSpPr/>
            <p:nvPr/>
          </p:nvSpPr>
          <p:spPr>
            <a:xfrm flipH="false" flipV="false" rot="0">
              <a:off x="0" y="0"/>
              <a:ext cx="3198749" cy="6358509"/>
            </a:xfrm>
            <a:custGeom>
              <a:avLst/>
              <a:gdLst/>
              <a:ahLst/>
              <a:cxnLst/>
              <a:rect r="r" b="b" t="t" l="l"/>
              <a:pathLst>
                <a:path h="6358509" w="3198749">
                  <a:moveTo>
                    <a:pt x="3183128" y="6358509"/>
                  </a:moveTo>
                  <a:lnTo>
                    <a:pt x="3179318" y="6358509"/>
                  </a:lnTo>
                  <a:cubicBezTo>
                    <a:pt x="2750185" y="6358509"/>
                    <a:pt x="2333752" y="6274435"/>
                    <a:pt x="1941830" y="6108700"/>
                  </a:cubicBezTo>
                  <a:cubicBezTo>
                    <a:pt x="1563243" y="5948553"/>
                    <a:pt x="1223264" y="5719318"/>
                    <a:pt x="931291" y="5427345"/>
                  </a:cubicBezTo>
                  <a:cubicBezTo>
                    <a:pt x="639318" y="5135372"/>
                    <a:pt x="410083" y="4795393"/>
                    <a:pt x="249936" y="4416806"/>
                  </a:cubicBezTo>
                  <a:cubicBezTo>
                    <a:pt x="84074" y="4024757"/>
                    <a:pt x="0" y="3608451"/>
                    <a:pt x="0" y="3179191"/>
                  </a:cubicBezTo>
                  <a:cubicBezTo>
                    <a:pt x="0" y="2749931"/>
                    <a:pt x="84074" y="2333625"/>
                    <a:pt x="249809" y="1941703"/>
                  </a:cubicBezTo>
                  <a:cubicBezTo>
                    <a:pt x="409956" y="1563116"/>
                    <a:pt x="639191" y="1223137"/>
                    <a:pt x="931164" y="931164"/>
                  </a:cubicBezTo>
                  <a:cubicBezTo>
                    <a:pt x="1223137" y="639191"/>
                    <a:pt x="1563116" y="409956"/>
                    <a:pt x="1941703" y="249809"/>
                  </a:cubicBezTo>
                  <a:cubicBezTo>
                    <a:pt x="2333625" y="84074"/>
                    <a:pt x="2750058" y="0"/>
                    <a:pt x="3179191" y="0"/>
                  </a:cubicBezTo>
                  <a:lnTo>
                    <a:pt x="3183001" y="0"/>
                  </a:lnTo>
                  <a:lnTo>
                    <a:pt x="3183001" y="3810"/>
                  </a:lnTo>
                  <a:lnTo>
                    <a:pt x="3198749" y="1964055"/>
                  </a:lnTo>
                  <a:lnTo>
                    <a:pt x="3194812" y="1964055"/>
                  </a:lnTo>
                  <a:cubicBezTo>
                    <a:pt x="2867787" y="1964055"/>
                    <a:pt x="2560320" y="2091436"/>
                    <a:pt x="2329180" y="2322576"/>
                  </a:cubicBezTo>
                  <a:cubicBezTo>
                    <a:pt x="2097913" y="2553843"/>
                    <a:pt x="1970659" y="2861183"/>
                    <a:pt x="1970659" y="3188208"/>
                  </a:cubicBezTo>
                  <a:cubicBezTo>
                    <a:pt x="1970659" y="3515233"/>
                    <a:pt x="2098040" y="3822700"/>
                    <a:pt x="2329180" y="4053840"/>
                  </a:cubicBezTo>
                  <a:cubicBezTo>
                    <a:pt x="2560447" y="4285107"/>
                    <a:pt x="2867787" y="4412361"/>
                    <a:pt x="3194812" y="4412361"/>
                  </a:cubicBezTo>
                  <a:lnTo>
                    <a:pt x="3198749" y="4412361"/>
                  </a:lnTo>
                  <a:lnTo>
                    <a:pt x="3198749" y="4416298"/>
                  </a:lnTo>
                  <a:lnTo>
                    <a:pt x="3183128" y="6358509"/>
                  </a:lnTo>
                  <a:close/>
                  <a:moveTo>
                    <a:pt x="3175381" y="7747"/>
                  </a:moveTo>
                  <a:cubicBezTo>
                    <a:pt x="2748534" y="8255"/>
                    <a:pt x="2334514" y="92075"/>
                    <a:pt x="1944751" y="256921"/>
                  </a:cubicBezTo>
                  <a:cubicBezTo>
                    <a:pt x="1567053" y="416687"/>
                    <a:pt x="1227963" y="645287"/>
                    <a:pt x="936625" y="936625"/>
                  </a:cubicBezTo>
                  <a:cubicBezTo>
                    <a:pt x="645414" y="1227836"/>
                    <a:pt x="416687" y="1567053"/>
                    <a:pt x="256921" y="1944751"/>
                  </a:cubicBezTo>
                  <a:cubicBezTo>
                    <a:pt x="91567" y="2335784"/>
                    <a:pt x="7747" y="2751074"/>
                    <a:pt x="7747" y="3179191"/>
                  </a:cubicBezTo>
                  <a:cubicBezTo>
                    <a:pt x="7747" y="3607308"/>
                    <a:pt x="91567" y="4022725"/>
                    <a:pt x="256921" y="4413631"/>
                  </a:cubicBezTo>
                  <a:cubicBezTo>
                    <a:pt x="416687" y="4791329"/>
                    <a:pt x="645287" y="5130419"/>
                    <a:pt x="936625" y="5421757"/>
                  </a:cubicBezTo>
                  <a:cubicBezTo>
                    <a:pt x="1227836" y="5712968"/>
                    <a:pt x="1567053" y="5941695"/>
                    <a:pt x="1944751" y="6101461"/>
                  </a:cubicBezTo>
                  <a:cubicBezTo>
                    <a:pt x="2334514" y="6266307"/>
                    <a:pt x="2748534" y="6350127"/>
                    <a:pt x="3175381" y="6350635"/>
                  </a:cubicBezTo>
                  <a:lnTo>
                    <a:pt x="3191129" y="4420108"/>
                  </a:lnTo>
                  <a:cubicBezTo>
                    <a:pt x="2863469" y="4419092"/>
                    <a:pt x="2555621" y="4291076"/>
                    <a:pt x="2323846" y="4059301"/>
                  </a:cubicBezTo>
                  <a:cubicBezTo>
                    <a:pt x="2091182" y="3826637"/>
                    <a:pt x="1963039" y="3517265"/>
                    <a:pt x="1963039" y="3188208"/>
                  </a:cubicBezTo>
                  <a:cubicBezTo>
                    <a:pt x="1963039" y="2859151"/>
                    <a:pt x="2091182" y="2549779"/>
                    <a:pt x="2323846" y="2317115"/>
                  </a:cubicBezTo>
                  <a:cubicBezTo>
                    <a:pt x="2555621" y="2085340"/>
                    <a:pt x="2863469" y="1957324"/>
                    <a:pt x="3191129" y="1956308"/>
                  </a:cubicBezTo>
                  <a:lnTo>
                    <a:pt x="3175381" y="7747"/>
                  </a:lnTo>
                  <a:close/>
                </a:path>
              </a:pathLst>
            </a:custGeom>
            <a:solidFill>
              <a:srgbClr val="004AAD"/>
            </a:solidFill>
          </p:spPr>
        </p:sp>
      </p:grpSp>
      <p:sp>
        <p:nvSpPr>
          <p:cNvPr name="Freeform 7" id="7"/>
          <p:cNvSpPr/>
          <p:nvPr/>
        </p:nvSpPr>
        <p:spPr>
          <a:xfrm flipH="false" flipV="false" rot="0">
            <a:off x="11345427" y="7519487"/>
            <a:ext cx="5188930" cy="5188930"/>
          </a:xfrm>
          <a:custGeom>
            <a:avLst/>
            <a:gdLst/>
            <a:ahLst/>
            <a:cxnLst/>
            <a:rect r="r" b="b" t="t" l="l"/>
            <a:pathLst>
              <a:path h="5188930" w="5188930">
                <a:moveTo>
                  <a:pt x="0" y="0"/>
                </a:moveTo>
                <a:lnTo>
                  <a:pt x="5188930" y="0"/>
                </a:lnTo>
                <a:lnTo>
                  <a:pt x="5188930" y="5188930"/>
                </a:lnTo>
                <a:lnTo>
                  <a:pt x="0" y="51889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673620" y="3337144"/>
            <a:ext cx="7778104" cy="4182342"/>
          </a:xfrm>
          <a:prstGeom prst="rect">
            <a:avLst/>
          </a:prstGeom>
        </p:spPr>
        <p:txBody>
          <a:bodyPr anchor="t" rtlCol="false" tIns="0" lIns="0" bIns="0" rIns="0">
            <a:spAutoFit/>
          </a:bodyPr>
          <a:lstStyle/>
          <a:p>
            <a:pPr algn="l">
              <a:lnSpc>
                <a:spcPts val="16080"/>
              </a:lnSpc>
            </a:pPr>
            <a:r>
              <a:rPr lang="en-US" sz="16080">
                <a:solidFill>
                  <a:srgbClr val="004AAD"/>
                </a:solidFill>
                <a:latin typeface="League Spartan"/>
                <a:ea typeface="League Spartan"/>
                <a:cs typeface="League Spartan"/>
                <a:sym typeface="League Spartan"/>
              </a:rPr>
              <a:t>Thank</a:t>
            </a:r>
          </a:p>
          <a:p>
            <a:pPr algn="l">
              <a:lnSpc>
                <a:spcPts val="16080"/>
              </a:lnSpc>
            </a:pPr>
            <a:r>
              <a:rPr lang="en-US" sz="16080">
                <a:solidFill>
                  <a:srgbClr val="004AAD"/>
                </a:solidFill>
                <a:latin typeface="League Spartan"/>
                <a:ea typeface="League Spartan"/>
                <a:cs typeface="League Spartan"/>
                <a:sym typeface="League Spartan"/>
              </a:rPr>
              <a:t>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241567" y="4702993"/>
            <a:ext cx="6028324" cy="6028324"/>
          </a:xfrm>
          <a:custGeom>
            <a:avLst/>
            <a:gdLst/>
            <a:ahLst/>
            <a:cxnLst/>
            <a:rect r="r" b="b" t="t" l="l"/>
            <a:pathLst>
              <a:path h="6028324" w="6028324">
                <a:moveTo>
                  <a:pt x="0" y="0"/>
                </a:moveTo>
                <a:lnTo>
                  <a:pt x="6028324" y="0"/>
                </a:lnTo>
                <a:lnTo>
                  <a:pt x="6028324" y="6028324"/>
                </a:lnTo>
                <a:lnTo>
                  <a:pt x="0" y="6028324"/>
                </a:lnTo>
                <a:lnTo>
                  <a:pt x="0" y="0"/>
                </a:lnTo>
                <a:close/>
              </a:path>
            </a:pathLst>
          </a:custGeom>
          <a:blipFill>
            <a:blip r:embed="rId2">
              <a:alphaModFix amt="7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1077522" y="3076522"/>
            <a:ext cx="7210478" cy="7210478"/>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0" y="6350000"/>
                  </a:moveTo>
                  <a:lnTo>
                    <a:pt x="6350000" y="6350000"/>
                  </a:lnTo>
                  <a:lnTo>
                    <a:pt x="6350000" y="0"/>
                  </a:lnTo>
                  <a:cubicBezTo>
                    <a:pt x="2843530" y="0"/>
                    <a:pt x="0" y="2843530"/>
                    <a:pt x="0" y="6350000"/>
                  </a:cubicBezTo>
                  <a:close/>
                </a:path>
              </a:pathLst>
            </a:custGeom>
            <a:blipFill>
              <a:blip r:embed="rId4"/>
              <a:stretch>
                <a:fillRect l="-17818" t="0" r="-32181" b="0"/>
              </a:stretch>
            </a:blipFill>
          </p:spPr>
        </p:sp>
      </p:grpSp>
      <p:sp>
        <p:nvSpPr>
          <p:cNvPr name="TextBox 5" id="5"/>
          <p:cNvSpPr txBox="true"/>
          <p:nvPr/>
        </p:nvSpPr>
        <p:spPr>
          <a:xfrm rot="0">
            <a:off x="1603472" y="2781666"/>
            <a:ext cx="10686345" cy="706120"/>
          </a:xfrm>
          <a:prstGeom prst="rect">
            <a:avLst/>
          </a:prstGeom>
        </p:spPr>
        <p:txBody>
          <a:bodyPr anchor="t" rtlCol="false" tIns="0" lIns="0" bIns="0" rIns="0">
            <a:spAutoFit/>
          </a:bodyPr>
          <a:lstStyle/>
          <a:p>
            <a:pPr algn="l">
              <a:lnSpc>
                <a:spcPts val="5300"/>
              </a:lnSpc>
            </a:pPr>
            <a:r>
              <a:rPr lang="en-US" sz="5300">
                <a:solidFill>
                  <a:srgbClr val="004AAD"/>
                </a:solidFill>
                <a:latin typeface="League Spartan"/>
                <a:ea typeface="League Spartan"/>
                <a:cs typeface="League Spartan"/>
                <a:sym typeface="League Spartan"/>
              </a:rPr>
              <a:t>TABLE OF CONTENT</a:t>
            </a:r>
          </a:p>
        </p:txBody>
      </p:sp>
      <p:sp>
        <p:nvSpPr>
          <p:cNvPr name="Freeform 6" id="6"/>
          <p:cNvSpPr/>
          <p:nvPr/>
        </p:nvSpPr>
        <p:spPr>
          <a:xfrm flipH="false" flipV="false" rot="0">
            <a:off x="9144000" y="-4839797"/>
            <a:ext cx="7335713" cy="7335713"/>
          </a:xfrm>
          <a:custGeom>
            <a:avLst/>
            <a:gdLst/>
            <a:ahLst/>
            <a:cxnLst/>
            <a:rect r="r" b="b" t="t" l="l"/>
            <a:pathLst>
              <a:path h="7335713" w="7335713">
                <a:moveTo>
                  <a:pt x="0" y="0"/>
                </a:moveTo>
                <a:lnTo>
                  <a:pt x="7335713" y="0"/>
                </a:lnTo>
                <a:lnTo>
                  <a:pt x="7335713" y="7335713"/>
                </a:lnTo>
                <a:lnTo>
                  <a:pt x="0" y="733571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5084083" y="1028700"/>
            <a:ext cx="1395630" cy="230913"/>
          </a:xfrm>
          <a:custGeom>
            <a:avLst/>
            <a:gdLst/>
            <a:ahLst/>
            <a:cxnLst/>
            <a:rect r="r" b="b" t="t" l="l"/>
            <a:pathLst>
              <a:path h="230913" w="1395630">
                <a:moveTo>
                  <a:pt x="0" y="0"/>
                </a:moveTo>
                <a:lnTo>
                  <a:pt x="1395630" y="0"/>
                </a:lnTo>
                <a:lnTo>
                  <a:pt x="1395630" y="230913"/>
                </a:lnTo>
                <a:lnTo>
                  <a:pt x="0" y="23091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894016" y="3611615"/>
            <a:ext cx="10263059" cy="4831081"/>
          </a:xfrm>
          <a:prstGeom prst="rect">
            <a:avLst/>
          </a:prstGeom>
        </p:spPr>
        <p:txBody>
          <a:bodyPr anchor="t" rtlCol="false" tIns="0" lIns="0" bIns="0" rIns="0">
            <a:spAutoFit/>
          </a:bodyPr>
          <a:lstStyle/>
          <a:p>
            <a:pPr algn="l" marL="798826" indent="-399413" lvl="1">
              <a:lnSpc>
                <a:spcPts val="5549"/>
              </a:lnSpc>
              <a:buFont typeface="Arial"/>
              <a:buChar char="•"/>
            </a:pPr>
            <a:r>
              <a:rPr lang="en-US" sz="3699">
                <a:solidFill>
                  <a:srgbClr val="000000"/>
                </a:solidFill>
                <a:latin typeface="League Spartan"/>
                <a:ea typeface="League Spartan"/>
                <a:cs typeface="League Spartan"/>
                <a:sym typeface="League Spartan"/>
              </a:rPr>
              <a:t>Introduction</a:t>
            </a:r>
          </a:p>
          <a:p>
            <a:pPr algn="l" marL="798826" indent="-399413" lvl="1">
              <a:lnSpc>
                <a:spcPts val="5549"/>
              </a:lnSpc>
              <a:buFont typeface="Arial"/>
              <a:buChar char="•"/>
            </a:pPr>
            <a:r>
              <a:rPr lang="en-US" sz="3699">
                <a:solidFill>
                  <a:srgbClr val="000000"/>
                </a:solidFill>
                <a:latin typeface="League Spartan"/>
                <a:ea typeface="League Spartan"/>
                <a:cs typeface="League Spartan"/>
                <a:sym typeface="League Spartan"/>
              </a:rPr>
              <a:t>Objective &amp; Scope</a:t>
            </a:r>
          </a:p>
          <a:p>
            <a:pPr algn="l" marL="798826" indent="-399413" lvl="1">
              <a:lnSpc>
                <a:spcPts val="5549"/>
              </a:lnSpc>
              <a:buFont typeface="Arial"/>
              <a:buChar char="•"/>
            </a:pPr>
            <a:r>
              <a:rPr lang="en-US" sz="3699">
                <a:solidFill>
                  <a:srgbClr val="000000"/>
                </a:solidFill>
                <a:latin typeface="League Spartan"/>
                <a:ea typeface="League Spartan"/>
                <a:cs typeface="League Spartan"/>
                <a:sym typeface="League Spartan"/>
              </a:rPr>
              <a:t>Data Source</a:t>
            </a:r>
          </a:p>
          <a:p>
            <a:pPr algn="l" marL="798826" indent="-399413" lvl="1">
              <a:lnSpc>
                <a:spcPts val="5549"/>
              </a:lnSpc>
              <a:buFont typeface="Arial"/>
              <a:buChar char="•"/>
            </a:pPr>
            <a:r>
              <a:rPr lang="en-US" sz="3699">
                <a:solidFill>
                  <a:srgbClr val="000000"/>
                </a:solidFill>
                <a:latin typeface="League Spartan"/>
                <a:ea typeface="League Spartan"/>
                <a:cs typeface="League Spartan"/>
                <a:sym typeface="League Spartan"/>
              </a:rPr>
              <a:t>Tools &amp; Techniques Used</a:t>
            </a:r>
          </a:p>
          <a:p>
            <a:pPr algn="l" marL="798826" indent="-399413" lvl="1">
              <a:lnSpc>
                <a:spcPts val="5549"/>
              </a:lnSpc>
              <a:buFont typeface="Arial"/>
              <a:buChar char="•"/>
            </a:pPr>
            <a:r>
              <a:rPr lang="en-US" sz="3699">
                <a:solidFill>
                  <a:srgbClr val="000000"/>
                </a:solidFill>
                <a:latin typeface="League Spartan"/>
                <a:ea typeface="League Spartan"/>
                <a:cs typeface="League Spartan"/>
                <a:sym typeface="League Spartan"/>
              </a:rPr>
              <a:t>Code Base</a:t>
            </a:r>
          </a:p>
          <a:p>
            <a:pPr algn="l" marL="798826" indent="-399413" lvl="1">
              <a:lnSpc>
                <a:spcPts val="5549"/>
              </a:lnSpc>
              <a:buFont typeface="Arial"/>
              <a:buChar char="•"/>
            </a:pPr>
            <a:r>
              <a:rPr lang="en-US" sz="3699">
                <a:solidFill>
                  <a:srgbClr val="000000"/>
                </a:solidFill>
                <a:latin typeface="League Spartan"/>
                <a:ea typeface="League Spartan"/>
                <a:cs typeface="League Spartan"/>
                <a:sym typeface="League Spartan"/>
              </a:rPr>
              <a:t>Outcome</a:t>
            </a:r>
          </a:p>
          <a:p>
            <a:pPr algn="l" marL="798826" indent="-399413" lvl="1">
              <a:lnSpc>
                <a:spcPts val="5549"/>
              </a:lnSpc>
              <a:buFont typeface="Arial"/>
              <a:buChar char="•"/>
            </a:pPr>
            <a:r>
              <a:rPr lang="en-US" sz="3699">
                <a:solidFill>
                  <a:srgbClr val="000000"/>
                </a:solidFill>
                <a:latin typeface="League Spartan"/>
                <a:ea typeface="League Spartan"/>
                <a:cs typeface="League Spartan"/>
                <a:sym typeface="League Spartan"/>
              </a:rPr>
              <a:t>Conclusion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10167" y="7418445"/>
            <a:ext cx="7335713" cy="7335713"/>
          </a:xfrm>
          <a:custGeom>
            <a:avLst/>
            <a:gdLst/>
            <a:ahLst/>
            <a:cxnLst/>
            <a:rect r="r" b="b" t="t" l="l"/>
            <a:pathLst>
              <a:path h="7335713" w="7335713">
                <a:moveTo>
                  <a:pt x="0" y="0"/>
                </a:moveTo>
                <a:lnTo>
                  <a:pt x="7335713" y="0"/>
                </a:lnTo>
                <a:lnTo>
                  <a:pt x="7335713" y="7335713"/>
                </a:lnTo>
                <a:lnTo>
                  <a:pt x="0" y="73357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716979" y="4154536"/>
            <a:ext cx="5223834" cy="5223834"/>
          </a:xfrm>
          <a:custGeom>
            <a:avLst/>
            <a:gdLst/>
            <a:ahLst/>
            <a:cxnLst/>
            <a:rect r="r" b="b" t="t" l="l"/>
            <a:pathLst>
              <a:path h="5223834" w="5223834">
                <a:moveTo>
                  <a:pt x="0" y="0"/>
                </a:moveTo>
                <a:lnTo>
                  <a:pt x="5223835" y="0"/>
                </a:lnTo>
                <a:lnTo>
                  <a:pt x="5223835" y="5223834"/>
                </a:lnTo>
                <a:lnTo>
                  <a:pt x="0" y="5223834"/>
                </a:lnTo>
                <a:lnTo>
                  <a:pt x="0" y="0"/>
                </a:lnTo>
                <a:close/>
              </a:path>
            </a:pathLst>
          </a:custGeom>
          <a:blipFill>
            <a:blip r:embed="rId4">
              <a:alphaModFix amt="7999"/>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603472" y="7418440"/>
            <a:ext cx="8844147" cy="1839855"/>
            <a:chOff x="0" y="0"/>
            <a:chExt cx="2329323" cy="484571"/>
          </a:xfrm>
        </p:grpSpPr>
        <p:sp>
          <p:nvSpPr>
            <p:cNvPr name="Freeform 5" id="5"/>
            <p:cNvSpPr/>
            <p:nvPr/>
          </p:nvSpPr>
          <p:spPr>
            <a:xfrm flipH="false" flipV="false" rot="0">
              <a:off x="0" y="0"/>
              <a:ext cx="2329323" cy="484571"/>
            </a:xfrm>
            <a:custGeom>
              <a:avLst/>
              <a:gdLst/>
              <a:ahLst/>
              <a:cxnLst/>
              <a:rect r="r" b="b" t="t" l="l"/>
              <a:pathLst>
                <a:path h="484571" w="2329323">
                  <a:moveTo>
                    <a:pt x="44644" y="0"/>
                  </a:moveTo>
                  <a:lnTo>
                    <a:pt x="2284679" y="0"/>
                  </a:lnTo>
                  <a:cubicBezTo>
                    <a:pt x="2309335" y="0"/>
                    <a:pt x="2329323" y="19988"/>
                    <a:pt x="2329323" y="44644"/>
                  </a:cubicBezTo>
                  <a:lnTo>
                    <a:pt x="2329323" y="439927"/>
                  </a:lnTo>
                  <a:cubicBezTo>
                    <a:pt x="2329323" y="464583"/>
                    <a:pt x="2309335" y="484571"/>
                    <a:pt x="2284679" y="484571"/>
                  </a:cubicBezTo>
                  <a:lnTo>
                    <a:pt x="44644" y="484571"/>
                  </a:lnTo>
                  <a:cubicBezTo>
                    <a:pt x="19988" y="484571"/>
                    <a:pt x="0" y="464583"/>
                    <a:pt x="0" y="439927"/>
                  </a:cubicBezTo>
                  <a:lnTo>
                    <a:pt x="0" y="44644"/>
                  </a:lnTo>
                  <a:cubicBezTo>
                    <a:pt x="0" y="19988"/>
                    <a:pt x="19988" y="0"/>
                    <a:pt x="44644" y="0"/>
                  </a:cubicBezTo>
                  <a:close/>
                </a:path>
              </a:pathLst>
            </a:custGeom>
            <a:solidFill>
              <a:srgbClr val="004AAD"/>
            </a:solidFill>
          </p:spPr>
        </p:sp>
        <p:sp>
          <p:nvSpPr>
            <p:cNvPr name="TextBox 6" id="6"/>
            <p:cNvSpPr txBox="true"/>
            <p:nvPr/>
          </p:nvSpPr>
          <p:spPr>
            <a:xfrm>
              <a:off x="0" y="-38100"/>
              <a:ext cx="2329323" cy="522671"/>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1593627" y="2253907"/>
            <a:ext cx="6694373" cy="8033093"/>
            <a:chOff x="0" y="0"/>
            <a:chExt cx="11062970" cy="13275310"/>
          </a:xfrm>
        </p:grpSpPr>
        <p:sp>
          <p:nvSpPr>
            <p:cNvPr name="Freeform 8" id="8"/>
            <p:cNvSpPr/>
            <p:nvPr/>
          </p:nvSpPr>
          <p:spPr>
            <a:xfrm flipH="false" flipV="false" rot="0">
              <a:off x="0" y="0"/>
              <a:ext cx="11062970" cy="13275311"/>
            </a:xfrm>
            <a:custGeom>
              <a:avLst/>
              <a:gdLst/>
              <a:ahLst/>
              <a:cxnLst/>
              <a:rect r="r" b="b" t="t" l="l"/>
              <a:pathLst>
                <a:path h="13275311" w="11062970">
                  <a:moveTo>
                    <a:pt x="6649720" y="0"/>
                  </a:moveTo>
                  <a:lnTo>
                    <a:pt x="11062970" y="0"/>
                  </a:lnTo>
                  <a:lnTo>
                    <a:pt x="11062970" y="13275311"/>
                  </a:lnTo>
                  <a:lnTo>
                    <a:pt x="0" y="13275311"/>
                  </a:lnTo>
                  <a:lnTo>
                    <a:pt x="0" y="6649720"/>
                  </a:lnTo>
                  <a:cubicBezTo>
                    <a:pt x="0" y="2976880"/>
                    <a:pt x="2976880" y="0"/>
                    <a:pt x="6649720" y="0"/>
                  </a:cubicBezTo>
                  <a:close/>
                </a:path>
              </a:pathLst>
            </a:custGeom>
            <a:blipFill>
              <a:blip r:embed="rId6"/>
              <a:stretch>
                <a:fillRect l="-32872" t="0" r="-47236" b="0"/>
              </a:stretch>
            </a:blipFill>
          </p:spPr>
        </p:sp>
      </p:grpSp>
      <p:sp>
        <p:nvSpPr>
          <p:cNvPr name="TextBox 9" id="9"/>
          <p:cNvSpPr txBox="true"/>
          <p:nvPr/>
        </p:nvSpPr>
        <p:spPr>
          <a:xfrm rot="0">
            <a:off x="2907091" y="2781670"/>
            <a:ext cx="7540528" cy="706120"/>
          </a:xfrm>
          <a:prstGeom prst="rect">
            <a:avLst/>
          </a:prstGeom>
        </p:spPr>
        <p:txBody>
          <a:bodyPr anchor="t" rtlCol="false" tIns="0" lIns="0" bIns="0" rIns="0">
            <a:spAutoFit/>
          </a:bodyPr>
          <a:lstStyle/>
          <a:p>
            <a:pPr algn="l">
              <a:lnSpc>
                <a:spcPts val="5300"/>
              </a:lnSpc>
            </a:pPr>
            <a:r>
              <a:rPr lang="en-US" sz="5300">
                <a:solidFill>
                  <a:srgbClr val="004AAD"/>
                </a:solidFill>
                <a:latin typeface="League Spartan"/>
                <a:ea typeface="League Spartan"/>
                <a:cs typeface="League Spartan"/>
                <a:sym typeface="League Spartan"/>
              </a:rPr>
              <a:t>INTRODUCTION</a:t>
            </a:r>
          </a:p>
        </p:txBody>
      </p:sp>
      <p:sp>
        <p:nvSpPr>
          <p:cNvPr name="TextBox 10" id="10"/>
          <p:cNvSpPr txBox="true"/>
          <p:nvPr/>
        </p:nvSpPr>
        <p:spPr>
          <a:xfrm rot="0">
            <a:off x="2096680" y="7688418"/>
            <a:ext cx="7857732" cy="1108710"/>
          </a:xfrm>
          <a:prstGeom prst="rect">
            <a:avLst/>
          </a:prstGeom>
        </p:spPr>
        <p:txBody>
          <a:bodyPr anchor="t" rtlCol="false" tIns="0" lIns="0" bIns="0" rIns="0">
            <a:spAutoFit/>
          </a:bodyPr>
          <a:lstStyle/>
          <a:p>
            <a:pPr algn="just">
              <a:lnSpc>
                <a:spcPts val="2940"/>
              </a:lnSpc>
            </a:pPr>
            <a:r>
              <a:rPr lang="en-US" sz="2100">
                <a:solidFill>
                  <a:srgbClr val="FFFFFF"/>
                </a:solidFill>
                <a:latin typeface="League Spartan"/>
                <a:ea typeface="League Spartan"/>
                <a:cs typeface="League Spartan"/>
                <a:sym typeface="League Spartan"/>
              </a:rPr>
              <a:t>Employee attrition prediction i.e. predicting that employee will leave the current company using several machine learning algorithms.</a:t>
            </a:r>
          </a:p>
        </p:txBody>
      </p:sp>
      <p:sp>
        <p:nvSpPr>
          <p:cNvPr name="Freeform 11" id="11"/>
          <p:cNvSpPr/>
          <p:nvPr/>
        </p:nvSpPr>
        <p:spPr>
          <a:xfrm flipH="false" flipV="false" rot="-5400000">
            <a:off x="9592336" y="-3604085"/>
            <a:ext cx="4002583" cy="7713400"/>
          </a:xfrm>
          <a:custGeom>
            <a:avLst/>
            <a:gdLst/>
            <a:ahLst/>
            <a:cxnLst/>
            <a:rect r="r" b="b" t="t" l="l"/>
            <a:pathLst>
              <a:path h="7713400" w="4002583">
                <a:moveTo>
                  <a:pt x="0" y="0"/>
                </a:moveTo>
                <a:lnTo>
                  <a:pt x="4002583" y="0"/>
                </a:lnTo>
                <a:lnTo>
                  <a:pt x="4002583" y="7713400"/>
                </a:lnTo>
                <a:lnTo>
                  <a:pt x="0" y="7713400"/>
                </a:lnTo>
                <a:lnTo>
                  <a:pt x="0" y="0"/>
                </a:lnTo>
                <a:close/>
              </a:path>
            </a:pathLst>
          </a:custGeom>
          <a:blipFill>
            <a:blip r:embed="rId7">
              <a:extLst>
                <a:ext uri="{96DAC541-7B7A-43D3-8B79-37D633B846F1}">
                  <asvg:svgBlip xmlns:asvg="http://schemas.microsoft.com/office/drawing/2016/SVG/main" r:embed="rId8"/>
                </a:ext>
              </a:extLst>
            </a:blip>
            <a:stretch>
              <a:fillRect l="0" t="0" r="-92710" b="0"/>
            </a:stretch>
          </a:blipFill>
        </p:spPr>
      </p:sp>
      <p:sp>
        <p:nvSpPr>
          <p:cNvPr name="Freeform 12" id="12"/>
          <p:cNvSpPr/>
          <p:nvPr/>
        </p:nvSpPr>
        <p:spPr>
          <a:xfrm flipH="false" flipV="false" rot="0">
            <a:off x="15084083" y="1028700"/>
            <a:ext cx="1395630" cy="230913"/>
          </a:xfrm>
          <a:custGeom>
            <a:avLst/>
            <a:gdLst/>
            <a:ahLst/>
            <a:cxnLst/>
            <a:rect r="r" b="b" t="t" l="l"/>
            <a:pathLst>
              <a:path h="230913" w="1395630">
                <a:moveTo>
                  <a:pt x="0" y="0"/>
                </a:moveTo>
                <a:lnTo>
                  <a:pt x="1395630" y="0"/>
                </a:lnTo>
                <a:lnTo>
                  <a:pt x="1395630" y="230913"/>
                </a:lnTo>
                <a:lnTo>
                  <a:pt x="0" y="23091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3" id="13"/>
          <p:cNvSpPr txBox="true"/>
          <p:nvPr/>
        </p:nvSpPr>
        <p:spPr>
          <a:xfrm rot="0">
            <a:off x="894016" y="3668765"/>
            <a:ext cx="10263059" cy="3521074"/>
          </a:xfrm>
          <a:prstGeom prst="rect">
            <a:avLst/>
          </a:prstGeom>
        </p:spPr>
        <p:txBody>
          <a:bodyPr anchor="t" rtlCol="false" tIns="0" lIns="0" bIns="0" rIns="0">
            <a:spAutoFit/>
          </a:bodyPr>
          <a:lstStyle/>
          <a:p>
            <a:pPr algn="l">
              <a:lnSpc>
                <a:spcPts val="2800"/>
              </a:lnSpc>
            </a:pPr>
            <a:r>
              <a:rPr lang="en-US" sz="2000">
                <a:solidFill>
                  <a:srgbClr val="000000"/>
                </a:solidFill>
                <a:latin typeface="League Spartan"/>
                <a:ea typeface="League Spartan"/>
                <a:cs typeface="League Spartan"/>
                <a:sym typeface="League Spartan"/>
              </a:rPr>
              <a:t>In today’s competitive business environment, retaining skilled employees is crucial for organizational success. Employee attrition, or turnover, poses significant challenges and costs to companies. Predicting which employees are likely to leave can help organizations proactively address issues, improve retention strategies, and reduce operational disruptions. By leveraging data-driven insights and predictive analytics, businesses can identify key factors influencing attrition and implement targeted interventions to enhance employee satisfaction and loyalty. This presentation explores the methodologies and benefits of employee attrition prediction, highlighting how advanced analytics can transform workforce management.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14162" y="5306300"/>
            <a:ext cx="6028324" cy="6028324"/>
          </a:xfrm>
          <a:custGeom>
            <a:avLst/>
            <a:gdLst/>
            <a:ahLst/>
            <a:cxnLst/>
            <a:rect r="r" b="b" t="t" l="l"/>
            <a:pathLst>
              <a:path h="6028324" w="6028324">
                <a:moveTo>
                  <a:pt x="0" y="0"/>
                </a:moveTo>
                <a:lnTo>
                  <a:pt x="6028324" y="0"/>
                </a:lnTo>
                <a:lnTo>
                  <a:pt x="6028324" y="6028325"/>
                </a:lnTo>
                <a:lnTo>
                  <a:pt x="0" y="6028325"/>
                </a:lnTo>
                <a:lnTo>
                  <a:pt x="0" y="0"/>
                </a:lnTo>
                <a:close/>
              </a:path>
            </a:pathLst>
          </a:custGeom>
          <a:blipFill>
            <a:blip r:embed="rId2">
              <a:alphaModFix amt="7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345427" y="-1546036"/>
            <a:ext cx="6942573" cy="13379073"/>
          </a:xfrm>
          <a:custGeom>
            <a:avLst/>
            <a:gdLst/>
            <a:ahLst/>
            <a:cxnLst/>
            <a:rect r="r" b="b" t="t" l="l"/>
            <a:pathLst>
              <a:path h="13379073" w="6942573">
                <a:moveTo>
                  <a:pt x="0" y="0"/>
                </a:moveTo>
                <a:lnTo>
                  <a:pt x="6942573" y="0"/>
                </a:lnTo>
                <a:lnTo>
                  <a:pt x="6942573" y="13379072"/>
                </a:lnTo>
                <a:lnTo>
                  <a:pt x="0" y="13379072"/>
                </a:lnTo>
                <a:lnTo>
                  <a:pt x="0" y="0"/>
                </a:lnTo>
                <a:close/>
              </a:path>
            </a:pathLst>
          </a:custGeom>
          <a:blipFill>
            <a:blip r:embed="rId4">
              <a:extLst>
                <a:ext uri="{96DAC541-7B7A-43D3-8B79-37D633B846F1}">
                  <asvg:svgBlip xmlns:asvg="http://schemas.microsoft.com/office/drawing/2016/SVG/main" r:embed="rId5"/>
                </a:ext>
              </a:extLst>
            </a:blip>
            <a:stretch>
              <a:fillRect l="0" t="0" r="-92710" b="0"/>
            </a:stretch>
          </a:blipFill>
        </p:spPr>
      </p:sp>
      <p:grpSp>
        <p:nvGrpSpPr>
          <p:cNvPr name="Group 4" id="4"/>
          <p:cNvGrpSpPr>
            <a:grpSpLocks noChangeAspect="true"/>
          </p:cNvGrpSpPr>
          <p:nvPr/>
        </p:nvGrpSpPr>
        <p:grpSpPr>
          <a:xfrm rot="0">
            <a:off x="13112756" y="0"/>
            <a:ext cx="5175244" cy="10287000"/>
            <a:chOff x="0" y="0"/>
            <a:chExt cx="3198876" cy="6358509"/>
          </a:xfrm>
        </p:grpSpPr>
        <p:sp>
          <p:nvSpPr>
            <p:cNvPr name="Freeform 5" id="5"/>
            <p:cNvSpPr/>
            <p:nvPr/>
          </p:nvSpPr>
          <p:spPr>
            <a:xfrm flipH="false" flipV="false" rot="0">
              <a:off x="3937" y="3937"/>
              <a:ext cx="3191129" cy="6350635"/>
            </a:xfrm>
            <a:custGeom>
              <a:avLst/>
              <a:gdLst/>
              <a:ahLst/>
              <a:cxnLst/>
              <a:rect r="r" b="b" t="t" l="l"/>
              <a:pathLst>
                <a:path h="6350635" w="3191129">
                  <a:moveTo>
                    <a:pt x="3175254" y="0"/>
                  </a:moveTo>
                  <a:cubicBezTo>
                    <a:pt x="1421638" y="0"/>
                    <a:pt x="0" y="1421638"/>
                    <a:pt x="0" y="3175254"/>
                  </a:cubicBezTo>
                  <a:cubicBezTo>
                    <a:pt x="0" y="4928870"/>
                    <a:pt x="1421638" y="6350635"/>
                    <a:pt x="3175381" y="6350635"/>
                  </a:cubicBezTo>
                  <a:lnTo>
                    <a:pt x="3191129" y="4412361"/>
                  </a:lnTo>
                  <a:cubicBezTo>
                    <a:pt x="2512822" y="4412361"/>
                    <a:pt x="1963039" y="3862578"/>
                    <a:pt x="1963039" y="3184271"/>
                  </a:cubicBezTo>
                  <a:cubicBezTo>
                    <a:pt x="1963039" y="2505964"/>
                    <a:pt x="2512822" y="1956181"/>
                    <a:pt x="3191129" y="1956181"/>
                  </a:cubicBezTo>
                  <a:lnTo>
                    <a:pt x="3175254" y="0"/>
                  </a:lnTo>
                  <a:close/>
                </a:path>
              </a:pathLst>
            </a:custGeom>
            <a:blipFill>
              <a:blip r:embed="rId6"/>
              <a:stretch>
                <a:fillRect l="-121486" t="0" r="-77213" b="0"/>
              </a:stretch>
            </a:blipFill>
          </p:spPr>
        </p:sp>
        <p:sp>
          <p:nvSpPr>
            <p:cNvPr name="Freeform 6" id="6"/>
            <p:cNvSpPr/>
            <p:nvPr/>
          </p:nvSpPr>
          <p:spPr>
            <a:xfrm flipH="false" flipV="false" rot="0">
              <a:off x="0" y="0"/>
              <a:ext cx="3198749" cy="6358509"/>
            </a:xfrm>
            <a:custGeom>
              <a:avLst/>
              <a:gdLst/>
              <a:ahLst/>
              <a:cxnLst/>
              <a:rect r="r" b="b" t="t" l="l"/>
              <a:pathLst>
                <a:path h="6358509" w="3198749">
                  <a:moveTo>
                    <a:pt x="3183128" y="6358509"/>
                  </a:moveTo>
                  <a:lnTo>
                    <a:pt x="3179318" y="6358509"/>
                  </a:lnTo>
                  <a:cubicBezTo>
                    <a:pt x="2750185" y="6358509"/>
                    <a:pt x="2333752" y="6274435"/>
                    <a:pt x="1941830" y="6108700"/>
                  </a:cubicBezTo>
                  <a:cubicBezTo>
                    <a:pt x="1563243" y="5948553"/>
                    <a:pt x="1223264" y="5719318"/>
                    <a:pt x="931291" y="5427345"/>
                  </a:cubicBezTo>
                  <a:cubicBezTo>
                    <a:pt x="639318" y="5135372"/>
                    <a:pt x="410083" y="4795393"/>
                    <a:pt x="249936" y="4416806"/>
                  </a:cubicBezTo>
                  <a:cubicBezTo>
                    <a:pt x="84074" y="4024757"/>
                    <a:pt x="0" y="3608451"/>
                    <a:pt x="0" y="3179191"/>
                  </a:cubicBezTo>
                  <a:cubicBezTo>
                    <a:pt x="0" y="2749931"/>
                    <a:pt x="84074" y="2333625"/>
                    <a:pt x="249809" y="1941703"/>
                  </a:cubicBezTo>
                  <a:cubicBezTo>
                    <a:pt x="409956" y="1563116"/>
                    <a:pt x="639191" y="1223137"/>
                    <a:pt x="931164" y="931164"/>
                  </a:cubicBezTo>
                  <a:cubicBezTo>
                    <a:pt x="1223137" y="639191"/>
                    <a:pt x="1563116" y="409956"/>
                    <a:pt x="1941703" y="249809"/>
                  </a:cubicBezTo>
                  <a:cubicBezTo>
                    <a:pt x="2333625" y="84074"/>
                    <a:pt x="2750058" y="0"/>
                    <a:pt x="3179191" y="0"/>
                  </a:cubicBezTo>
                  <a:lnTo>
                    <a:pt x="3183001" y="0"/>
                  </a:lnTo>
                  <a:lnTo>
                    <a:pt x="3183001" y="3810"/>
                  </a:lnTo>
                  <a:lnTo>
                    <a:pt x="3198749" y="1964055"/>
                  </a:lnTo>
                  <a:lnTo>
                    <a:pt x="3194812" y="1964055"/>
                  </a:lnTo>
                  <a:cubicBezTo>
                    <a:pt x="2867787" y="1964055"/>
                    <a:pt x="2560320" y="2091436"/>
                    <a:pt x="2329180" y="2322576"/>
                  </a:cubicBezTo>
                  <a:cubicBezTo>
                    <a:pt x="2097913" y="2553843"/>
                    <a:pt x="1970659" y="2861183"/>
                    <a:pt x="1970659" y="3188208"/>
                  </a:cubicBezTo>
                  <a:cubicBezTo>
                    <a:pt x="1970659" y="3515233"/>
                    <a:pt x="2098040" y="3822700"/>
                    <a:pt x="2329180" y="4053840"/>
                  </a:cubicBezTo>
                  <a:cubicBezTo>
                    <a:pt x="2560447" y="4285107"/>
                    <a:pt x="2867787" y="4412361"/>
                    <a:pt x="3194812" y="4412361"/>
                  </a:cubicBezTo>
                  <a:lnTo>
                    <a:pt x="3198749" y="4412361"/>
                  </a:lnTo>
                  <a:lnTo>
                    <a:pt x="3198749" y="4416298"/>
                  </a:lnTo>
                  <a:lnTo>
                    <a:pt x="3183128" y="6358509"/>
                  </a:lnTo>
                  <a:close/>
                  <a:moveTo>
                    <a:pt x="3175381" y="7747"/>
                  </a:moveTo>
                  <a:cubicBezTo>
                    <a:pt x="2748534" y="8255"/>
                    <a:pt x="2334514" y="92075"/>
                    <a:pt x="1944751" y="256921"/>
                  </a:cubicBezTo>
                  <a:cubicBezTo>
                    <a:pt x="1567053" y="416687"/>
                    <a:pt x="1227963" y="645287"/>
                    <a:pt x="936625" y="936625"/>
                  </a:cubicBezTo>
                  <a:cubicBezTo>
                    <a:pt x="645414" y="1227836"/>
                    <a:pt x="416687" y="1567053"/>
                    <a:pt x="256921" y="1944751"/>
                  </a:cubicBezTo>
                  <a:cubicBezTo>
                    <a:pt x="91567" y="2335784"/>
                    <a:pt x="7747" y="2751074"/>
                    <a:pt x="7747" y="3179191"/>
                  </a:cubicBezTo>
                  <a:cubicBezTo>
                    <a:pt x="7747" y="3607308"/>
                    <a:pt x="91567" y="4022725"/>
                    <a:pt x="256921" y="4413631"/>
                  </a:cubicBezTo>
                  <a:cubicBezTo>
                    <a:pt x="416687" y="4791329"/>
                    <a:pt x="645287" y="5130419"/>
                    <a:pt x="936625" y="5421757"/>
                  </a:cubicBezTo>
                  <a:cubicBezTo>
                    <a:pt x="1227836" y="5712968"/>
                    <a:pt x="1567053" y="5941695"/>
                    <a:pt x="1944751" y="6101461"/>
                  </a:cubicBezTo>
                  <a:cubicBezTo>
                    <a:pt x="2334514" y="6266307"/>
                    <a:pt x="2748534" y="6350127"/>
                    <a:pt x="3175381" y="6350635"/>
                  </a:cubicBezTo>
                  <a:lnTo>
                    <a:pt x="3191129" y="4420108"/>
                  </a:lnTo>
                  <a:cubicBezTo>
                    <a:pt x="2863469" y="4419092"/>
                    <a:pt x="2555621" y="4291076"/>
                    <a:pt x="2323846" y="4059301"/>
                  </a:cubicBezTo>
                  <a:cubicBezTo>
                    <a:pt x="2091182" y="3826637"/>
                    <a:pt x="1963039" y="3517265"/>
                    <a:pt x="1963039" y="3188208"/>
                  </a:cubicBezTo>
                  <a:cubicBezTo>
                    <a:pt x="1963039" y="2859151"/>
                    <a:pt x="2091182" y="2549779"/>
                    <a:pt x="2323846" y="2317115"/>
                  </a:cubicBezTo>
                  <a:cubicBezTo>
                    <a:pt x="2555621" y="2085340"/>
                    <a:pt x="2863469" y="1957324"/>
                    <a:pt x="3191129" y="1956308"/>
                  </a:cubicBezTo>
                  <a:lnTo>
                    <a:pt x="3175381" y="7747"/>
                  </a:lnTo>
                  <a:close/>
                </a:path>
              </a:pathLst>
            </a:custGeom>
            <a:solidFill>
              <a:srgbClr val="004AAD"/>
            </a:solidFill>
          </p:spPr>
        </p:sp>
      </p:grpSp>
      <p:sp>
        <p:nvSpPr>
          <p:cNvPr name="Freeform 7" id="7"/>
          <p:cNvSpPr/>
          <p:nvPr/>
        </p:nvSpPr>
        <p:spPr>
          <a:xfrm flipH="false" flipV="false" rot="0">
            <a:off x="11345427" y="7519487"/>
            <a:ext cx="5188930" cy="5188930"/>
          </a:xfrm>
          <a:custGeom>
            <a:avLst/>
            <a:gdLst/>
            <a:ahLst/>
            <a:cxnLst/>
            <a:rect r="r" b="b" t="t" l="l"/>
            <a:pathLst>
              <a:path h="5188930" w="5188930">
                <a:moveTo>
                  <a:pt x="0" y="0"/>
                </a:moveTo>
                <a:lnTo>
                  <a:pt x="5188930" y="0"/>
                </a:lnTo>
                <a:lnTo>
                  <a:pt x="5188930" y="5188930"/>
                </a:lnTo>
                <a:lnTo>
                  <a:pt x="0" y="51889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028700" y="2034540"/>
            <a:ext cx="10736030" cy="6170295"/>
          </a:xfrm>
          <a:prstGeom prst="rect">
            <a:avLst/>
          </a:prstGeom>
        </p:spPr>
        <p:txBody>
          <a:bodyPr anchor="t" rtlCol="false" tIns="0" lIns="0" bIns="0" rIns="0">
            <a:spAutoFit/>
          </a:bodyPr>
          <a:lstStyle/>
          <a:p>
            <a:pPr algn="l">
              <a:lnSpc>
                <a:spcPts val="3780"/>
              </a:lnSpc>
            </a:pPr>
            <a:r>
              <a:rPr lang="en-US" sz="2700">
                <a:solidFill>
                  <a:srgbClr val="000000"/>
                </a:solidFill>
                <a:latin typeface="League Spartan"/>
                <a:ea typeface="League Spartan"/>
                <a:cs typeface="League Spartan"/>
                <a:sym typeface="League Spartan"/>
              </a:rPr>
              <a:t>An employee attrition prediction model is a data-driven tool used by organizations to anticipate which employees are likely to leave the company. This model typically utilizes various machine learning techniques to analyze historical data, including employee demographics, job satisfaction levels, performance metrics, tenure, and other relevant factors. By identifying patterns and correlations in this data, the model predicts the probability of an employee resigning. This allows HR teams to proactively address potential issues, such as improving job satisfaction or offering incentives to retain valuable employees. The goal is to reduce turnover, enhance employee engagement, and maintain organizational stability.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519939" y="5083132"/>
            <a:ext cx="7335713" cy="7335713"/>
          </a:xfrm>
          <a:custGeom>
            <a:avLst/>
            <a:gdLst/>
            <a:ahLst/>
            <a:cxnLst/>
            <a:rect r="r" b="b" t="t" l="l"/>
            <a:pathLst>
              <a:path h="7335713" w="7335713">
                <a:moveTo>
                  <a:pt x="0" y="0"/>
                </a:moveTo>
                <a:lnTo>
                  <a:pt x="7335713" y="0"/>
                </a:lnTo>
                <a:lnTo>
                  <a:pt x="7335713" y="7335713"/>
                </a:lnTo>
                <a:lnTo>
                  <a:pt x="0" y="73357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741629" y="1140373"/>
            <a:ext cx="6028324" cy="6028324"/>
          </a:xfrm>
          <a:custGeom>
            <a:avLst/>
            <a:gdLst/>
            <a:ahLst/>
            <a:cxnLst/>
            <a:rect r="r" b="b" t="t" l="l"/>
            <a:pathLst>
              <a:path h="6028324" w="6028324">
                <a:moveTo>
                  <a:pt x="0" y="0"/>
                </a:moveTo>
                <a:lnTo>
                  <a:pt x="6028324" y="0"/>
                </a:lnTo>
                <a:lnTo>
                  <a:pt x="6028324" y="6028325"/>
                </a:lnTo>
                <a:lnTo>
                  <a:pt x="0" y="6028325"/>
                </a:lnTo>
                <a:lnTo>
                  <a:pt x="0" y="0"/>
                </a:lnTo>
                <a:close/>
              </a:path>
            </a:pathLst>
          </a:custGeom>
          <a:blipFill>
            <a:blip r:embed="rId4">
              <a:alphaModFix amt="7999"/>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1251906" y="0"/>
            <a:ext cx="7036094" cy="7036094"/>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0" y="0"/>
                  </a:moveTo>
                  <a:cubicBezTo>
                    <a:pt x="0" y="3506470"/>
                    <a:pt x="2843530" y="6350000"/>
                    <a:pt x="6350000" y="6350000"/>
                  </a:cubicBezTo>
                  <a:lnTo>
                    <a:pt x="6350000" y="0"/>
                  </a:lnTo>
                  <a:lnTo>
                    <a:pt x="0" y="0"/>
                  </a:lnTo>
                  <a:close/>
                </a:path>
              </a:pathLst>
            </a:custGeom>
            <a:blipFill>
              <a:blip r:embed="rId6"/>
              <a:stretch>
                <a:fillRect l="-25046" t="0" r="-25046" b="0"/>
              </a:stretch>
            </a:blipFill>
          </p:spPr>
        </p:sp>
      </p:grpSp>
      <p:sp>
        <p:nvSpPr>
          <p:cNvPr name="TextBox 6" id="6"/>
          <p:cNvSpPr txBox="true"/>
          <p:nvPr/>
        </p:nvSpPr>
        <p:spPr>
          <a:xfrm rot="0">
            <a:off x="1603472" y="4678411"/>
            <a:ext cx="9033336" cy="3724275"/>
          </a:xfrm>
          <a:prstGeom prst="rect">
            <a:avLst/>
          </a:prstGeom>
        </p:spPr>
        <p:txBody>
          <a:bodyPr anchor="t" rtlCol="false" tIns="0" lIns="0" bIns="0" rIns="0">
            <a:spAutoFit/>
          </a:bodyPr>
          <a:lstStyle/>
          <a:p>
            <a:pPr algn="l" marL="647700" indent="-323850" lvl="1">
              <a:lnSpc>
                <a:spcPts val="4200"/>
              </a:lnSpc>
              <a:buFont typeface="Arial"/>
              <a:buChar char="•"/>
            </a:pPr>
            <a:r>
              <a:rPr lang="en-US" sz="3000">
                <a:solidFill>
                  <a:srgbClr val="000000"/>
                </a:solidFill>
                <a:latin typeface="League Spartan"/>
                <a:ea typeface="League Spartan"/>
                <a:cs typeface="League Spartan"/>
                <a:sym typeface="League Spartan"/>
              </a:rPr>
              <a:t>The Objective of this project is to predict the attrition rate for each employee, to find out who’s more likely to leave the organization</a:t>
            </a:r>
          </a:p>
          <a:p>
            <a:pPr algn="l" marL="647700" indent="-323850" lvl="1">
              <a:lnSpc>
                <a:spcPts val="4200"/>
              </a:lnSpc>
              <a:buFont typeface="Arial"/>
              <a:buChar char="•"/>
            </a:pPr>
            <a:r>
              <a:rPr lang="en-US" sz="3000">
                <a:solidFill>
                  <a:srgbClr val="000000"/>
                </a:solidFill>
                <a:latin typeface="League Spartan"/>
                <a:ea typeface="League Spartan"/>
                <a:cs typeface="League Spartan"/>
                <a:sym typeface="League Spartan"/>
              </a:rPr>
              <a:t>It will help organization to find ways to prevent attrition or to plan in advance the hiring of new candidate</a:t>
            </a:r>
          </a:p>
        </p:txBody>
      </p:sp>
      <p:sp>
        <p:nvSpPr>
          <p:cNvPr name="TextBox 7" id="7"/>
          <p:cNvSpPr txBox="true"/>
          <p:nvPr/>
        </p:nvSpPr>
        <p:spPr>
          <a:xfrm rot="0">
            <a:off x="1603472" y="2781666"/>
            <a:ext cx="6133455" cy="1372870"/>
          </a:xfrm>
          <a:prstGeom prst="rect">
            <a:avLst/>
          </a:prstGeom>
        </p:spPr>
        <p:txBody>
          <a:bodyPr anchor="t" rtlCol="false" tIns="0" lIns="0" bIns="0" rIns="0">
            <a:spAutoFit/>
          </a:bodyPr>
          <a:lstStyle/>
          <a:p>
            <a:pPr algn="l">
              <a:lnSpc>
                <a:spcPts val="5300"/>
              </a:lnSpc>
            </a:pPr>
            <a:r>
              <a:rPr lang="en-US" sz="5300">
                <a:solidFill>
                  <a:srgbClr val="004AAD"/>
                </a:solidFill>
                <a:latin typeface="League Spartan"/>
                <a:ea typeface="League Spartan"/>
                <a:cs typeface="League Spartan"/>
                <a:sym typeface="League Spartan"/>
              </a:rPr>
              <a:t>OBJECTIVE &amp;</a:t>
            </a:r>
          </a:p>
          <a:p>
            <a:pPr algn="l">
              <a:lnSpc>
                <a:spcPts val="5300"/>
              </a:lnSpc>
            </a:pPr>
            <a:r>
              <a:rPr lang="en-US" sz="5300">
                <a:solidFill>
                  <a:srgbClr val="004AAD"/>
                </a:solidFill>
                <a:latin typeface="League Spartan"/>
                <a:ea typeface="League Spartan"/>
                <a:cs typeface="League Spartan"/>
                <a:sym typeface="League Spartan"/>
              </a:rPr>
              <a:t>SCOPE</a:t>
            </a:r>
          </a:p>
        </p:txBody>
      </p:sp>
      <p:sp>
        <p:nvSpPr>
          <p:cNvPr name="Freeform 8" id="8"/>
          <p:cNvSpPr/>
          <p:nvPr/>
        </p:nvSpPr>
        <p:spPr>
          <a:xfrm flipH="true" flipV="true" rot="-5400000">
            <a:off x="11601254" y="6017273"/>
            <a:ext cx="4002583" cy="7713400"/>
          </a:xfrm>
          <a:custGeom>
            <a:avLst/>
            <a:gdLst/>
            <a:ahLst/>
            <a:cxnLst/>
            <a:rect r="r" b="b" t="t" l="l"/>
            <a:pathLst>
              <a:path h="7713400" w="4002583">
                <a:moveTo>
                  <a:pt x="4002583" y="7713400"/>
                </a:moveTo>
                <a:lnTo>
                  <a:pt x="0" y="7713400"/>
                </a:lnTo>
                <a:lnTo>
                  <a:pt x="0" y="0"/>
                </a:lnTo>
                <a:lnTo>
                  <a:pt x="4002583" y="0"/>
                </a:lnTo>
                <a:lnTo>
                  <a:pt x="4002583" y="7713400"/>
                </a:lnTo>
                <a:close/>
              </a:path>
            </a:pathLst>
          </a:custGeom>
          <a:blipFill>
            <a:blip r:embed="rId7">
              <a:extLst>
                <a:ext uri="{96DAC541-7B7A-43D3-8B79-37D633B846F1}">
                  <asvg:svgBlip xmlns:asvg="http://schemas.microsoft.com/office/drawing/2016/SVG/main" r:embed="rId8"/>
                </a:ext>
              </a:extLst>
            </a:blip>
            <a:stretch>
              <a:fillRect l="0" t="0" r="-92710" b="0"/>
            </a:stretch>
          </a:blipFill>
        </p:spPr>
      </p:sp>
      <p:sp>
        <p:nvSpPr>
          <p:cNvPr name="Freeform 9" id="9"/>
          <p:cNvSpPr/>
          <p:nvPr/>
        </p:nvSpPr>
        <p:spPr>
          <a:xfrm flipH="false" flipV="false" rot="0">
            <a:off x="8446185" y="2455502"/>
            <a:ext cx="1395630" cy="230913"/>
          </a:xfrm>
          <a:custGeom>
            <a:avLst/>
            <a:gdLst/>
            <a:ahLst/>
            <a:cxnLst/>
            <a:rect r="r" b="b" t="t" l="l"/>
            <a:pathLst>
              <a:path h="230913" w="1395630">
                <a:moveTo>
                  <a:pt x="0" y="0"/>
                </a:moveTo>
                <a:lnTo>
                  <a:pt x="1395630" y="0"/>
                </a:lnTo>
                <a:lnTo>
                  <a:pt x="1395630" y="230914"/>
                </a:lnTo>
                <a:lnTo>
                  <a:pt x="0" y="23091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4597811"/>
            <a:ext cx="8844147" cy="3345285"/>
            <a:chOff x="0" y="0"/>
            <a:chExt cx="2329323" cy="881063"/>
          </a:xfrm>
        </p:grpSpPr>
        <p:sp>
          <p:nvSpPr>
            <p:cNvPr name="Freeform 3" id="3"/>
            <p:cNvSpPr/>
            <p:nvPr/>
          </p:nvSpPr>
          <p:spPr>
            <a:xfrm flipH="false" flipV="false" rot="0">
              <a:off x="0" y="0"/>
              <a:ext cx="2329323" cy="881063"/>
            </a:xfrm>
            <a:custGeom>
              <a:avLst/>
              <a:gdLst/>
              <a:ahLst/>
              <a:cxnLst/>
              <a:rect r="r" b="b" t="t" l="l"/>
              <a:pathLst>
                <a:path h="881063" w="2329323">
                  <a:moveTo>
                    <a:pt x="44644" y="0"/>
                  </a:moveTo>
                  <a:lnTo>
                    <a:pt x="2284679" y="0"/>
                  </a:lnTo>
                  <a:cubicBezTo>
                    <a:pt x="2309335" y="0"/>
                    <a:pt x="2329323" y="19988"/>
                    <a:pt x="2329323" y="44644"/>
                  </a:cubicBezTo>
                  <a:lnTo>
                    <a:pt x="2329323" y="836419"/>
                  </a:lnTo>
                  <a:cubicBezTo>
                    <a:pt x="2329323" y="861075"/>
                    <a:pt x="2309335" y="881063"/>
                    <a:pt x="2284679" y="881063"/>
                  </a:cubicBezTo>
                  <a:lnTo>
                    <a:pt x="44644" y="881063"/>
                  </a:lnTo>
                  <a:cubicBezTo>
                    <a:pt x="19988" y="881063"/>
                    <a:pt x="0" y="861075"/>
                    <a:pt x="0" y="836419"/>
                  </a:cubicBezTo>
                  <a:lnTo>
                    <a:pt x="0" y="44644"/>
                  </a:lnTo>
                  <a:cubicBezTo>
                    <a:pt x="0" y="19988"/>
                    <a:pt x="19988" y="0"/>
                    <a:pt x="44644" y="0"/>
                  </a:cubicBezTo>
                  <a:close/>
                </a:path>
              </a:pathLst>
            </a:custGeom>
            <a:solidFill>
              <a:srgbClr val="004AAD"/>
            </a:solidFill>
          </p:spPr>
        </p:sp>
        <p:sp>
          <p:nvSpPr>
            <p:cNvPr name="TextBox 4" id="4"/>
            <p:cNvSpPr txBox="true"/>
            <p:nvPr/>
          </p:nvSpPr>
          <p:spPr>
            <a:xfrm>
              <a:off x="0" y="-38100"/>
              <a:ext cx="2329323" cy="919163"/>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536797" y="3115232"/>
            <a:ext cx="6133455" cy="706120"/>
          </a:xfrm>
          <a:prstGeom prst="rect">
            <a:avLst/>
          </a:prstGeom>
        </p:spPr>
        <p:txBody>
          <a:bodyPr anchor="t" rtlCol="false" tIns="0" lIns="0" bIns="0" rIns="0">
            <a:spAutoFit/>
          </a:bodyPr>
          <a:lstStyle/>
          <a:p>
            <a:pPr algn="l">
              <a:lnSpc>
                <a:spcPts val="5300"/>
              </a:lnSpc>
            </a:pPr>
            <a:r>
              <a:rPr lang="en-US" sz="5300">
                <a:solidFill>
                  <a:srgbClr val="004AAD"/>
                </a:solidFill>
                <a:latin typeface="League Spartan"/>
                <a:ea typeface="League Spartan"/>
                <a:cs typeface="League Spartan"/>
                <a:sym typeface="League Spartan"/>
              </a:rPr>
              <a:t>DATA SOURCE</a:t>
            </a:r>
          </a:p>
        </p:txBody>
      </p:sp>
      <p:sp>
        <p:nvSpPr>
          <p:cNvPr name="TextBox 6" id="6"/>
          <p:cNvSpPr txBox="true"/>
          <p:nvPr/>
        </p:nvSpPr>
        <p:spPr>
          <a:xfrm rot="0">
            <a:off x="1120728" y="5095875"/>
            <a:ext cx="8330703" cy="2360295"/>
          </a:xfrm>
          <a:prstGeom prst="rect">
            <a:avLst/>
          </a:prstGeom>
        </p:spPr>
        <p:txBody>
          <a:bodyPr anchor="t" rtlCol="false" tIns="0" lIns="0" bIns="0" rIns="0">
            <a:spAutoFit/>
          </a:bodyPr>
          <a:lstStyle/>
          <a:p>
            <a:pPr algn="just" marL="582927" indent="-291463" lvl="1">
              <a:lnSpc>
                <a:spcPts val="3779"/>
              </a:lnSpc>
              <a:buFont typeface="Arial"/>
              <a:buChar char="•"/>
            </a:pPr>
            <a:r>
              <a:rPr lang="en-US" sz="2699">
                <a:solidFill>
                  <a:srgbClr val="FFFFFF"/>
                </a:solidFill>
                <a:latin typeface="League Spartan"/>
                <a:ea typeface="League Spartan"/>
                <a:cs typeface="League Spartan"/>
                <a:sym typeface="League Spartan"/>
              </a:rPr>
              <a:t>For this Project, Dataset named “IBM Attrition Data”, has been picked, which is available on IBM website</a:t>
            </a:r>
          </a:p>
          <a:p>
            <a:pPr algn="just" marL="582927" indent="-291463" lvl="1">
              <a:lnSpc>
                <a:spcPts val="3779"/>
              </a:lnSpc>
              <a:buFont typeface="Arial"/>
              <a:buChar char="•"/>
            </a:pPr>
            <a:r>
              <a:rPr lang="en-US" sz="2699">
                <a:solidFill>
                  <a:srgbClr val="FFFFFF"/>
                </a:solidFill>
                <a:latin typeface="League Spartan"/>
                <a:ea typeface="League Spartan"/>
                <a:cs typeface="League Spartan"/>
                <a:sym typeface="League Spartan"/>
              </a:rPr>
              <a:t>The data contains records of 1470 employee</a:t>
            </a:r>
          </a:p>
        </p:txBody>
      </p:sp>
      <p:grpSp>
        <p:nvGrpSpPr>
          <p:cNvPr name="Group 7" id="7"/>
          <p:cNvGrpSpPr/>
          <p:nvPr/>
        </p:nvGrpSpPr>
        <p:grpSpPr>
          <a:xfrm rot="0">
            <a:off x="11593627" y="2253907"/>
            <a:ext cx="6694373" cy="8033093"/>
            <a:chOff x="0" y="0"/>
            <a:chExt cx="11062970" cy="13275310"/>
          </a:xfrm>
        </p:grpSpPr>
        <p:sp>
          <p:nvSpPr>
            <p:cNvPr name="Freeform 8" id="8"/>
            <p:cNvSpPr/>
            <p:nvPr/>
          </p:nvSpPr>
          <p:spPr>
            <a:xfrm flipH="false" flipV="false" rot="0">
              <a:off x="0" y="0"/>
              <a:ext cx="11062970" cy="13275311"/>
            </a:xfrm>
            <a:custGeom>
              <a:avLst/>
              <a:gdLst/>
              <a:ahLst/>
              <a:cxnLst/>
              <a:rect r="r" b="b" t="t" l="l"/>
              <a:pathLst>
                <a:path h="13275311" w="11062970">
                  <a:moveTo>
                    <a:pt x="6649720" y="0"/>
                  </a:moveTo>
                  <a:lnTo>
                    <a:pt x="11062970" y="0"/>
                  </a:lnTo>
                  <a:lnTo>
                    <a:pt x="11062970" y="13275311"/>
                  </a:lnTo>
                  <a:lnTo>
                    <a:pt x="0" y="13275311"/>
                  </a:lnTo>
                  <a:lnTo>
                    <a:pt x="0" y="6649720"/>
                  </a:lnTo>
                  <a:cubicBezTo>
                    <a:pt x="0" y="2976880"/>
                    <a:pt x="2976880" y="0"/>
                    <a:pt x="6649720" y="0"/>
                  </a:cubicBezTo>
                  <a:close/>
                </a:path>
              </a:pathLst>
            </a:custGeom>
            <a:blipFill>
              <a:blip r:embed="rId2"/>
              <a:stretch>
                <a:fillRect l="-16384" t="0" r="-63387" b="0"/>
              </a:stretch>
            </a:blipFill>
          </p:spPr>
        </p:sp>
      </p:grpSp>
      <p:sp>
        <p:nvSpPr>
          <p:cNvPr name="Freeform 9" id="9"/>
          <p:cNvSpPr/>
          <p:nvPr/>
        </p:nvSpPr>
        <p:spPr>
          <a:xfrm flipH="false" flipV="false" rot="0">
            <a:off x="-2587390" y="6106978"/>
            <a:ext cx="6028324" cy="6028324"/>
          </a:xfrm>
          <a:custGeom>
            <a:avLst/>
            <a:gdLst/>
            <a:ahLst/>
            <a:cxnLst/>
            <a:rect r="r" b="b" t="t" l="l"/>
            <a:pathLst>
              <a:path h="6028324" w="6028324">
                <a:moveTo>
                  <a:pt x="0" y="0"/>
                </a:moveTo>
                <a:lnTo>
                  <a:pt x="6028324" y="0"/>
                </a:lnTo>
                <a:lnTo>
                  <a:pt x="6028324" y="6028324"/>
                </a:lnTo>
                <a:lnTo>
                  <a:pt x="0" y="6028324"/>
                </a:lnTo>
                <a:lnTo>
                  <a:pt x="0" y="0"/>
                </a:lnTo>
                <a:close/>
              </a:path>
            </a:pathLst>
          </a:custGeom>
          <a:blipFill>
            <a:blip r:embed="rId3">
              <a:alphaModFix amt="7999"/>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9144000" y="-4839797"/>
            <a:ext cx="7335713" cy="7335713"/>
          </a:xfrm>
          <a:custGeom>
            <a:avLst/>
            <a:gdLst/>
            <a:ahLst/>
            <a:cxnLst/>
            <a:rect r="r" b="b" t="t" l="l"/>
            <a:pathLst>
              <a:path h="7335713" w="7335713">
                <a:moveTo>
                  <a:pt x="0" y="0"/>
                </a:moveTo>
                <a:lnTo>
                  <a:pt x="7335713" y="0"/>
                </a:lnTo>
                <a:lnTo>
                  <a:pt x="7335713" y="7335713"/>
                </a:lnTo>
                <a:lnTo>
                  <a:pt x="0" y="733571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15084083" y="1028700"/>
            <a:ext cx="1395630" cy="230913"/>
          </a:xfrm>
          <a:custGeom>
            <a:avLst/>
            <a:gdLst/>
            <a:ahLst/>
            <a:cxnLst/>
            <a:rect r="r" b="b" t="t" l="l"/>
            <a:pathLst>
              <a:path h="230913" w="1395630">
                <a:moveTo>
                  <a:pt x="0" y="0"/>
                </a:moveTo>
                <a:lnTo>
                  <a:pt x="1395630" y="0"/>
                </a:lnTo>
                <a:lnTo>
                  <a:pt x="1395630" y="230913"/>
                </a:lnTo>
                <a:lnTo>
                  <a:pt x="0" y="23091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10167" y="7418445"/>
            <a:ext cx="7335713" cy="7335713"/>
          </a:xfrm>
          <a:custGeom>
            <a:avLst/>
            <a:gdLst/>
            <a:ahLst/>
            <a:cxnLst/>
            <a:rect r="r" b="b" t="t" l="l"/>
            <a:pathLst>
              <a:path h="7335713" w="7335713">
                <a:moveTo>
                  <a:pt x="0" y="0"/>
                </a:moveTo>
                <a:lnTo>
                  <a:pt x="7335713" y="0"/>
                </a:lnTo>
                <a:lnTo>
                  <a:pt x="7335713" y="7335713"/>
                </a:lnTo>
                <a:lnTo>
                  <a:pt x="0" y="73357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593627" y="2253907"/>
            <a:ext cx="5223834" cy="5223834"/>
          </a:xfrm>
          <a:custGeom>
            <a:avLst/>
            <a:gdLst/>
            <a:ahLst/>
            <a:cxnLst/>
            <a:rect r="r" b="b" t="t" l="l"/>
            <a:pathLst>
              <a:path h="5223834" w="5223834">
                <a:moveTo>
                  <a:pt x="0" y="0"/>
                </a:moveTo>
                <a:lnTo>
                  <a:pt x="5223835" y="0"/>
                </a:lnTo>
                <a:lnTo>
                  <a:pt x="5223835" y="5223834"/>
                </a:lnTo>
                <a:lnTo>
                  <a:pt x="0" y="5223834"/>
                </a:lnTo>
                <a:lnTo>
                  <a:pt x="0" y="0"/>
                </a:lnTo>
                <a:close/>
              </a:path>
            </a:pathLst>
          </a:custGeom>
          <a:blipFill>
            <a:blip r:embed="rId4">
              <a:alphaModFix amt="7999"/>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1077522" y="3076522"/>
            <a:ext cx="7210478" cy="72104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0" y="6350000"/>
                  </a:moveTo>
                  <a:lnTo>
                    <a:pt x="6350000" y="6350000"/>
                  </a:lnTo>
                  <a:lnTo>
                    <a:pt x="6350000" y="0"/>
                  </a:lnTo>
                  <a:cubicBezTo>
                    <a:pt x="2843530" y="0"/>
                    <a:pt x="0" y="2843530"/>
                    <a:pt x="0" y="6350000"/>
                  </a:cubicBezTo>
                  <a:close/>
                </a:path>
              </a:pathLst>
            </a:custGeom>
            <a:blipFill>
              <a:blip r:embed="rId6"/>
              <a:stretch>
                <a:fillRect l="-25046" t="0" r="-25046" b="0"/>
              </a:stretch>
            </a:blipFill>
          </p:spPr>
        </p:sp>
      </p:grpSp>
      <p:sp>
        <p:nvSpPr>
          <p:cNvPr name="Freeform 6" id="6"/>
          <p:cNvSpPr/>
          <p:nvPr/>
        </p:nvSpPr>
        <p:spPr>
          <a:xfrm flipH="false" flipV="false" rot="-5400000">
            <a:off x="9592336" y="-3604085"/>
            <a:ext cx="4002583" cy="7713400"/>
          </a:xfrm>
          <a:custGeom>
            <a:avLst/>
            <a:gdLst/>
            <a:ahLst/>
            <a:cxnLst/>
            <a:rect r="r" b="b" t="t" l="l"/>
            <a:pathLst>
              <a:path h="7713400" w="4002583">
                <a:moveTo>
                  <a:pt x="0" y="0"/>
                </a:moveTo>
                <a:lnTo>
                  <a:pt x="4002583" y="0"/>
                </a:lnTo>
                <a:lnTo>
                  <a:pt x="4002583" y="7713400"/>
                </a:lnTo>
                <a:lnTo>
                  <a:pt x="0" y="7713400"/>
                </a:lnTo>
                <a:lnTo>
                  <a:pt x="0" y="0"/>
                </a:lnTo>
                <a:close/>
              </a:path>
            </a:pathLst>
          </a:custGeom>
          <a:blipFill>
            <a:blip r:embed="rId7">
              <a:extLst>
                <a:ext uri="{96DAC541-7B7A-43D3-8B79-37D633B846F1}">
                  <asvg:svgBlip xmlns:asvg="http://schemas.microsoft.com/office/drawing/2016/SVG/main" r:embed="rId8"/>
                </a:ext>
              </a:extLst>
            </a:blip>
            <a:stretch>
              <a:fillRect l="0" t="0" r="-92710" b="0"/>
            </a:stretch>
          </a:blipFill>
        </p:spPr>
      </p:sp>
      <p:sp>
        <p:nvSpPr>
          <p:cNvPr name="Freeform 7" id="7"/>
          <p:cNvSpPr/>
          <p:nvPr/>
        </p:nvSpPr>
        <p:spPr>
          <a:xfrm flipH="false" flipV="false" rot="0">
            <a:off x="15603542" y="1076754"/>
            <a:ext cx="1395630" cy="230913"/>
          </a:xfrm>
          <a:custGeom>
            <a:avLst/>
            <a:gdLst/>
            <a:ahLst/>
            <a:cxnLst/>
            <a:rect r="r" b="b" t="t" l="l"/>
            <a:pathLst>
              <a:path h="230913" w="1395630">
                <a:moveTo>
                  <a:pt x="0" y="0"/>
                </a:moveTo>
                <a:lnTo>
                  <a:pt x="1395630" y="0"/>
                </a:lnTo>
                <a:lnTo>
                  <a:pt x="1395630" y="230913"/>
                </a:lnTo>
                <a:lnTo>
                  <a:pt x="0" y="23091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8" id="8"/>
          <p:cNvSpPr txBox="true"/>
          <p:nvPr/>
        </p:nvSpPr>
        <p:spPr>
          <a:xfrm rot="0">
            <a:off x="366541" y="1057795"/>
            <a:ext cx="9474050" cy="575946"/>
          </a:xfrm>
          <a:prstGeom prst="rect">
            <a:avLst/>
          </a:prstGeom>
        </p:spPr>
        <p:txBody>
          <a:bodyPr anchor="t" rtlCol="false" tIns="0" lIns="0" bIns="0" rIns="0">
            <a:spAutoFit/>
          </a:bodyPr>
          <a:lstStyle/>
          <a:p>
            <a:pPr algn="l">
              <a:lnSpc>
                <a:spcPts val="4300"/>
              </a:lnSpc>
            </a:pPr>
            <a:r>
              <a:rPr lang="en-US" sz="4300">
                <a:solidFill>
                  <a:srgbClr val="004AAD"/>
                </a:solidFill>
                <a:latin typeface="League Spartan"/>
                <a:ea typeface="League Spartan"/>
                <a:cs typeface="League Spartan"/>
                <a:sym typeface="League Spartan"/>
              </a:rPr>
              <a:t>TOOLS &amp; TECHNIQUE USED</a:t>
            </a:r>
          </a:p>
        </p:txBody>
      </p:sp>
      <p:grpSp>
        <p:nvGrpSpPr>
          <p:cNvPr name="Group 9" id="9"/>
          <p:cNvGrpSpPr/>
          <p:nvPr/>
        </p:nvGrpSpPr>
        <p:grpSpPr>
          <a:xfrm rot="0">
            <a:off x="617756" y="2025145"/>
            <a:ext cx="10815579" cy="1051378"/>
            <a:chOff x="0" y="0"/>
            <a:chExt cx="14420773" cy="1401837"/>
          </a:xfrm>
        </p:grpSpPr>
        <p:grpSp>
          <p:nvGrpSpPr>
            <p:cNvPr name="Group 10" id="10"/>
            <p:cNvGrpSpPr/>
            <p:nvPr/>
          </p:nvGrpSpPr>
          <p:grpSpPr>
            <a:xfrm rot="0">
              <a:off x="2628576" y="0"/>
              <a:ext cx="11792197" cy="1401837"/>
              <a:chOff x="0" y="0"/>
              <a:chExt cx="2329323" cy="276906"/>
            </a:xfrm>
          </p:grpSpPr>
          <p:sp>
            <p:nvSpPr>
              <p:cNvPr name="Freeform 11" id="11"/>
              <p:cNvSpPr/>
              <p:nvPr/>
            </p:nvSpPr>
            <p:spPr>
              <a:xfrm flipH="false" flipV="false" rot="0">
                <a:off x="0" y="0"/>
                <a:ext cx="2329323" cy="276906"/>
              </a:xfrm>
              <a:custGeom>
                <a:avLst/>
                <a:gdLst/>
                <a:ahLst/>
                <a:cxnLst/>
                <a:rect r="r" b="b" t="t" l="l"/>
                <a:pathLst>
                  <a:path h="276906" w="2329323">
                    <a:moveTo>
                      <a:pt x="44644" y="0"/>
                    </a:moveTo>
                    <a:lnTo>
                      <a:pt x="2284679" y="0"/>
                    </a:lnTo>
                    <a:cubicBezTo>
                      <a:pt x="2309335" y="0"/>
                      <a:pt x="2329323" y="19988"/>
                      <a:pt x="2329323" y="44644"/>
                    </a:cubicBezTo>
                    <a:lnTo>
                      <a:pt x="2329323" y="232262"/>
                    </a:lnTo>
                    <a:cubicBezTo>
                      <a:pt x="2329323" y="256918"/>
                      <a:pt x="2309335" y="276906"/>
                      <a:pt x="2284679" y="276906"/>
                    </a:cubicBezTo>
                    <a:lnTo>
                      <a:pt x="44644" y="276906"/>
                    </a:lnTo>
                    <a:cubicBezTo>
                      <a:pt x="19988" y="276906"/>
                      <a:pt x="0" y="256918"/>
                      <a:pt x="0" y="232262"/>
                    </a:cubicBezTo>
                    <a:lnTo>
                      <a:pt x="0" y="44644"/>
                    </a:lnTo>
                    <a:cubicBezTo>
                      <a:pt x="0" y="19988"/>
                      <a:pt x="19988" y="0"/>
                      <a:pt x="44644" y="0"/>
                    </a:cubicBezTo>
                    <a:close/>
                  </a:path>
                </a:pathLst>
              </a:custGeom>
              <a:solidFill>
                <a:srgbClr val="004AAD"/>
              </a:solidFill>
            </p:spPr>
          </p:sp>
          <p:sp>
            <p:nvSpPr>
              <p:cNvPr name="TextBox 12" id="12"/>
              <p:cNvSpPr txBox="true"/>
              <p:nvPr/>
            </p:nvSpPr>
            <p:spPr>
              <a:xfrm>
                <a:off x="0" y="-38100"/>
                <a:ext cx="2329323" cy="315006"/>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3475374" y="331137"/>
              <a:ext cx="10098600" cy="710988"/>
            </a:xfrm>
            <a:prstGeom prst="rect">
              <a:avLst/>
            </a:prstGeom>
          </p:spPr>
          <p:txBody>
            <a:bodyPr anchor="t" rtlCol="false" tIns="0" lIns="0" bIns="0" rIns="0">
              <a:spAutoFit/>
            </a:bodyPr>
            <a:lstStyle/>
            <a:p>
              <a:pPr algn="just">
                <a:lnSpc>
                  <a:spcPts val="2240"/>
                </a:lnSpc>
              </a:pPr>
              <a:r>
                <a:rPr lang="en-US" sz="1600">
                  <a:solidFill>
                    <a:srgbClr val="FFFFFF"/>
                  </a:solidFill>
                  <a:latin typeface="League Spartan"/>
                  <a:ea typeface="League Spartan"/>
                  <a:cs typeface="League Spartan"/>
                  <a:sym typeface="League Spartan"/>
                </a:rPr>
                <a:t> A fundamental library for numerical computing in Python, providing support for arrays, matrices, and mathematical functions.</a:t>
              </a:r>
            </a:p>
          </p:txBody>
        </p:sp>
        <p:sp>
          <p:nvSpPr>
            <p:cNvPr name="TextBox 14" id="14"/>
            <p:cNvSpPr txBox="true"/>
            <p:nvPr/>
          </p:nvSpPr>
          <p:spPr>
            <a:xfrm rot="0">
              <a:off x="0" y="481478"/>
              <a:ext cx="2628576" cy="613411"/>
            </a:xfrm>
            <a:prstGeom prst="rect">
              <a:avLst/>
            </a:prstGeom>
          </p:spPr>
          <p:txBody>
            <a:bodyPr anchor="t" rtlCol="false" tIns="0" lIns="0" bIns="0" rIns="0">
              <a:spAutoFit/>
            </a:bodyPr>
            <a:lstStyle/>
            <a:p>
              <a:pPr algn="l">
                <a:lnSpc>
                  <a:spcPts val="3300"/>
                </a:lnSpc>
              </a:pPr>
              <a:r>
                <a:rPr lang="en-US" sz="3300">
                  <a:solidFill>
                    <a:srgbClr val="000000"/>
                  </a:solidFill>
                  <a:latin typeface="League Spartan"/>
                  <a:ea typeface="League Spartan"/>
                  <a:cs typeface="League Spartan"/>
                  <a:sym typeface="League Spartan"/>
                </a:rPr>
                <a:t>Numpy</a:t>
              </a:r>
            </a:p>
          </p:txBody>
        </p:sp>
      </p:grpSp>
      <p:grpSp>
        <p:nvGrpSpPr>
          <p:cNvPr name="Group 15" id="15"/>
          <p:cNvGrpSpPr/>
          <p:nvPr/>
        </p:nvGrpSpPr>
        <p:grpSpPr>
          <a:xfrm rot="0">
            <a:off x="617756" y="3145003"/>
            <a:ext cx="10815579" cy="1051378"/>
            <a:chOff x="0" y="0"/>
            <a:chExt cx="14420773" cy="1401837"/>
          </a:xfrm>
        </p:grpSpPr>
        <p:grpSp>
          <p:nvGrpSpPr>
            <p:cNvPr name="Group 16" id="16"/>
            <p:cNvGrpSpPr/>
            <p:nvPr/>
          </p:nvGrpSpPr>
          <p:grpSpPr>
            <a:xfrm rot="0">
              <a:off x="2628576" y="0"/>
              <a:ext cx="11792197" cy="1401837"/>
              <a:chOff x="0" y="0"/>
              <a:chExt cx="2329323" cy="276906"/>
            </a:xfrm>
          </p:grpSpPr>
          <p:sp>
            <p:nvSpPr>
              <p:cNvPr name="Freeform 17" id="17"/>
              <p:cNvSpPr/>
              <p:nvPr/>
            </p:nvSpPr>
            <p:spPr>
              <a:xfrm flipH="false" flipV="false" rot="0">
                <a:off x="0" y="0"/>
                <a:ext cx="2329323" cy="276906"/>
              </a:xfrm>
              <a:custGeom>
                <a:avLst/>
                <a:gdLst/>
                <a:ahLst/>
                <a:cxnLst/>
                <a:rect r="r" b="b" t="t" l="l"/>
                <a:pathLst>
                  <a:path h="276906" w="2329323">
                    <a:moveTo>
                      <a:pt x="44644" y="0"/>
                    </a:moveTo>
                    <a:lnTo>
                      <a:pt x="2284679" y="0"/>
                    </a:lnTo>
                    <a:cubicBezTo>
                      <a:pt x="2309335" y="0"/>
                      <a:pt x="2329323" y="19988"/>
                      <a:pt x="2329323" y="44644"/>
                    </a:cubicBezTo>
                    <a:lnTo>
                      <a:pt x="2329323" y="232262"/>
                    </a:lnTo>
                    <a:cubicBezTo>
                      <a:pt x="2329323" y="256918"/>
                      <a:pt x="2309335" y="276906"/>
                      <a:pt x="2284679" y="276906"/>
                    </a:cubicBezTo>
                    <a:lnTo>
                      <a:pt x="44644" y="276906"/>
                    </a:lnTo>
                    <a:cubicBezTo>
                      <a:pt x="19988" y="276906"/>
                      <a:pt x="0" y="256918"/>
                      <a:pt x="0" y="232262"/>
                    </a:cubicBezTo>
                    <a:lnTo>
                      <a:pt x="0" y="44644"/>
                    </a:lnTo>
                    <a:cubicBezTo>
                      <a:pt x="0" y="19988"/>
                      <a:pt x="19988" y="0"/>
                      <a:pt x="44644" y="0"/>
                    </a:cubicBezTo>
                    <a:close/>
                  </a:path>
                </a:pathLst>
              </a:custGeom>
              <a:solidFill>
                <a:srgbClr val="004AAD"/>
              </a:solidFill>
            </p:spPr>
          </p:sp>
          <p:sp>
            <p:nvSpPr>
              <p:cNvPr name="TextBox 18" id="18"/>
              <p:cNvSpPr txBox="true"/>
              <p:nvPr/>
            </p:nvSpPr>
            <p:spPr>
              <a:xfrm>
                <a:off x="0" y="-38100"/>
                <a:ext cx="2329323" cy="315006"/>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3475374" y="331137"/>
              <a:ext cx="10098600" cy="710988"/>
            </a:xfrm>
            <a:prstGeom prst="rect">
              <a:avLst/>
            </a:prstGeom>
          </p:spPr>
          <p:txBody>
            <a:bodyPr anchor="t" rtlCol="false" tIns="0" lIns="0" bIns="0" rIns="0">
              <a:spAutoFit/>
            </a:bodyPr>
            <a:lstStyle/>
            <a:p>
              <a:pPr algn="just">
                <a:lnSpc>
                  <a:spcPts val="2240"/>
                </a:lnSpc>
              </a:pPr>
              <a:r>
                <a:rPr lang="en-US" sz="1600">
                  <a:solidFill>
                    <a:srgbClr val="FFFFFF"/>
                  </a:solidFill>
                  <a:latin typeface="League Spartan"/>
                  <a:ea typeface="League Spartan"/>
                  <a:cs typeface="League Spartan"/>
                  <a:sym typeface="League Spartan"/>
                </a:rPr>
                <a:t>A data manipulation and analysis library in Python, offering data structures like DataFrames for efficient handling of structured data.</a:t>
              </a:r>
            </a:p>
          </p:txBody>
        </p:sp>
        <p:sp>
          <p:nvSpPr>
            <p:cNvPr name="TextBox 20" id="20"/>
            <p:cNvSpPr txBox="true"/>
            <p:nvPr/>
          </p:nvSpPr>
          <p:spPr>
            <a:xfrm rot="0">
              <a:off x="0" y="481478"/>
              <a:ext cx="2628576" cy="613411"/>
            </a:xfrm>
            <a:prstGeom prst="rect">
              <a:avLst/>
            </a:prstGeom>
          </p:spPr>
          <p:txBody>
            <a:bodyPr anchor="t" rtlCol="false" tIns="0" lIns="0" bIns="0" rIns="0">
              <a:spAutoFit/>
            </a:bodyPr>
            <a:lstStyle/>
            <a:p>
              <a:pPr algn="l">
                <a:lnSpc>
                  <a:spcPts val="3300"/>
                </a:lnSpc>
              </a:pPr>
              <a:r>
                <a:rPr lang="en-US" sz="3300">
                  <a:solidFill>
                    <a:srgbClr val="000000"/>
                  </a:solidFill>
                  <a:latin typeface="League Spartan"/>
                  <a:ea typeface="League Spartan"/>
                  <a:cs typeface="League Spartan"/>
                  <a:sym typeface="League Spartan"/>
                </a:rPr>
                <a:t>Pandas</a:t>
              </a:r>
            </a:p>
          </p:txBody>
        </p:sp>
      </p:grpSp>
      <p:grpSp>
        <p:nvGrpSpPr>
          <p:cNvPr name="Group 21" id="21"/>
          <p:cNvGrpSpPr/>
          <p:nvPr/>
        </p:nvGrpSpPr>
        <p:grpSpPr>
          <a:xfrm rot="0">
            <a:off x="617756" y="4263055"/>
            <a:ext cx="10815579" cy="1051378"/>
            <a:chOff x="0" y="0"/>
            <a:chExt cx="14420773" cy="1401837"/>
          </a:xfrm>
        </p:grpSpPr>
        <p:grpSp>
          <p:nvGrpSpPr>
            <p:cNvPr name="Group 22" id="22"/>
            <p:cNvGrpSpPr/>
            <p:nvPr/>
          </p:nvGrpSpPr>
          <p:grpSpPr>
            <a:xfrm rot="0">
              <a:off x="2628576" y="0"/>
              <a:ext cx="11792197" cy="1401837"/>
              <a:chOff x="0" y="0"/>
              <a:chExt cx="2329323" cy="276906"/>
            </a:xfrm>
          </p:grpSpPr>
          <p:sp>
            <p:nvSpPr>
              <p:cNvPr name="Freeform 23" id="23"/>
              <p:cNvSpPr/>
              <p:nvPr/>
            </p:nvSpPr>
            <p:spPr>
              <a:xfrm flipH="false" flipV="false" rot="0">
                <a:off x="0" y="0"/>
                <a:ext cx="2329323" cy="276906"/>
              </a:xfrm>
              <a:custGeom>
                <a:avLst/>
                <a:gdLst/>
                <a:ahLst/>
                <a:cxnLst/>
                <a:rect r="r" b="b" t="t" l="l"/>
                <a:pathLst>
                  <a:path h="276906" w="2329323">
                    <a:moveTo>
                      <a:pt x="44644" y="0"/>
                    </a:moveTo>
                    <a:lnTo>
                      <a:pt x="2284679" y="0"/>
                    </a:lnTo>
                    <a:cubicBezTo>
                      <a:pt x="2309335" y="0"/>
                      <a:pt x="2329323" y="19988"/>
                      <a:pt x="2329323" y="44644"/>
                    </a:cubicBezTo>
                    <a:lnTo>
                      <a:pt x="2329323" y="232262"/>
                    </a:lnTo>
                    <a:cubicBezTo>
                      <a:pt x="2329323" y="256918"/>
                      <a:pt x="2309335" y="276906"/>
                      <a:pt x="2284679" y="276906"/>
                    </a:cubicBezTo>
                    <a:lnTo>
                      <a:pt x="44644" y="276906"/>
                    </a:lnTo>
                    <a:cubicBezTo>
                      <a:pt x="19988" y="276906"/>
                      <a:pt x="0" y="256918"/>
                      <a:pt x="0" y="232262"/>
                    </a:cubicBezTo>
                    <a:lnTo>
                      <a:pt x="0" y="44644"/>
                    </a:lnTo>
                    <a:cubicBezTo>
                      <a:pt x="0" y="19988"/>
                      <a:pt x="19988" y="0"/>
                      <a:pt x="44644" y="0"/>
                    </a:cubicBezTo>
                    <a:close/>
                  </a:path>
                </a:pathLst>
              </a:custGeom>
              <a:solidFill>
                <a:srgbClr val="004AAD"/>
              </a:solidFill>
            </p:spPr>
          </p:sp>
          <p:sp>
            <p:nvSpPr>
              <p:cNvPr name="TextBox 24" id="24"/>
              <p:cNvSpPr txBox="true"/>
              <p:nvPr/>
            </p:nvSpPr>
            <p:spPr>
              <a:xfrm>
                <a:off x="0" y="-38100"/>
                <a:ext cx="2329323" cy="315006"/>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0">
              <a:off x="3475374" y="331137"/>
              <a:ext cx="10098600" cy="853228"/>
            </a:xfrm>
            <a:prstGeom prst="rect">
              <a:avLst/>
            </a:prstGeom>
          </p:spPr>
          <p:txBody>
            <a:bodyPr anchor="t" rtlCol="false" tIns="0" lIns="0" bIns="0" rIns="0">
              <a:spAutoFit/>
            </a:bodyPr>
            <a:lstStyle/>
            <a:p>
              <a:pPr algn="just">
                <a:lnSpc>
                  <a:spcPts val="2660"/>
                </a:lnSpc>
              </a:pPr>
              <a:r>
                <a:rPr lang="en-US" sz="1900">
                  <a:solidFill>
                    <a:srgbClr val="FFFFFF"/>
                  </a:solidFill>
                  <a:latin typeface="League Spartan"/>
                  <a:ea typeface="League Spartan"/>
                  <a:cs typeface="League Spartan"/>
                  <a:sym typeface="League Spartan"/>
                </a:rPr>
                <a:t>A plotting library for creating static, interactive, and animated visualizations in Python.</a:t>
              </a:r>
            </a:p>
          </p:txBody>
        </p:sp>
        <p:sp>
          <p:nvSpPr>
            <p:cNvPr name="TextBox 26" id="26"/>
            <p:cNvSpPr txBox="true"/>
            <p:nvPr/>
          </p:nvSpPr>
          <p:spPr>
            <a:xfrm rot="0">
              <a:off x="0" y="471953"/>
              <a:ext cx="2628576" cy="501017"/>
            </a:xfrm>
            <a:prstGeom prst="rect">
              <a:avLst/>
            </a:prstGeom>
          </p:spPr>
          <p:txBody>
            <a:bodyPr anchor="t" rtlCol="false" tIns="0" lIns="0" bIns="0" rIns="0">
              <a:spAutoFit/>
            </a:bodyPr>
            <a:lstStyle/>
            <a:p>
              <a:pPr algn="l">
                <a:lnSpc>
                  <a:spcPts val="2700"/>
                </a:lnSpc>
              </a:pPr>
              <a:r>
                <a:rPr lang="en-US" sz="2700">
                  <a:solidFill>
                    <a:srgbClr val="000000"/>
                  </a:solidFill>
                  <a:latin typeface="League Spartan"/>
                  <a:ea typeface="League Spartan"/>
                  <a:cs typeface="League Spartan"/>
                  <a:sym typeface="League Spartan"/>
                </a:rPr>
                <a:t>Matplotlib</a:t>
              </a:r>
            </a:p>
          </p:txBody>
        </p:sp>
      </p:grpSp>
      <p:grpSp>
        <p:nvGrpSpPr>
          <p:cNvPr name="Group 27" id="27"/>
          <p:cNvGrpSpPr/>
          <p:nvPr/>
        </p:nvGrpSpPr>
        <p:grpSpPr>
          <a:xfrm rot="0">
            <a:off x="617756" y="5396024"/>
            <a:ext cx="10815579" cy="1051378"/>
            <a:chOff x="0" y="0"/>
            <a:chExt cx="14420773" cy="1401837"/>
          </a:xfrm>
        </p:grpSpPr>
        <p:grpSp>
          <p:nvGrpSpPr>
            <p:cNvPr name="Group 28" id="28"/>
            <p:cNvGrpSpPr/>
            <p:nvPr/>
          </p:nvGrpSpPr>
          <p:grpSpPr>
            <a:xfrm rot="0">
              <a:off x="2628576" y="0"/>
              <a:ext cx="11792197" cy="1401837"/>
              <a:chOff x="0" y="0"/>
              <a:chExt cx="2329323" cy="276906"/>
            </a:xfrm>
          </p:grpSpPr>
          <p:sp>
            <p:nvSpPr>
              <p:cNvPr name="Freeform 29" id="29"/>
              <p:cNvSpPr/>
              <p:nvPr/>
            </p:nvSpPr>
            <p:spPr>
              <a:xfrm flipH="false" flipV="false" rot="0">
                <a:off x="0" y="0"/>
                <a:ext cx="2329323" cy="276906"/>
              </a:xfrm>
              <a:custGeom>
                <a:avLst/>
                <a:gdLst/>
                <a:ahLst/>
                <a:cxnLst/>
                <a:rect r="r" b="b" t="t" l="l"/>
                <a:pathLst>
                  <a:path h="276906" w="2329323">
                    <a:moveTo>
                      <a:pt x="44644" y="0"/>
                    </a:moveTo>
                    <a:lnTo>
                      <a:pt x="2284679" y="0"/>
                    </a:lnTo>
                    <a:cubicBezTo>
                      <a:pt x="2309335" y="0"/>
                      <a:pt x="2329323" y="19988"/>
                      <a:pt x="2329323" y="44644"/>
                    </a:cubicBezTo>
                    <a:lnTo>
                      <a:pt x="2329323" y="232262"/>
                    </a:lnTo>
                    <a:cubicBezTo>
                      <a:pt x="2329323" y="256918"/>
                      <a:pt x="2309335" y="276906"/>
                      <a:pt x="2284679" y="276906"/>
                    </a:cubicBezTo>
                    <a:lnTo>
                      <a:pt x="44644" y="276906"/>
                    </a:lnTo>
                    <a:cubicBezTo>
                      <a:pt x="19988" y="276906"/>
                      <a:pt x="0" y="256918"/>
                      <a:pt x="0" y="232262"/>
                    </a:cubicBezTo>
                    <a:lnTo>
                      <a:pt x="0" y="44644"/>
                    </a:lnTo>
                    <a:cubicBezTo>
                      <a:pt x="0" y="19988"/>
                      <a:pt x="19988" y="0"/>
                      <a:pt x="44644" y="0"/>
                    </a:cubicBezTo>
                    <a:close/>
                  </a:path>
                </a:pathLst>
              </a:custGeom>
              <a:solidFill>
                <a:srgbClr val="004AAD"/>
              </a:solidFill>
            </p:spPr>
          </p:sp>
          <p:sp>
            <p:nvSpPr>
              <p:cNvPr name="TextBox 30" id="30"/>
              <p:cNvSpPr txBox="true"/>
              <p:nvPr/>
            </p:nvSpPr>
            <p:spPr>
              <a:xfrm>
                <a:off x="0" y="-38100"/>
                <a:ext cx="2329323" cy="315006"/>
              </a:xfrm>
              <a:prstGeom prst="rect">
                <a:avLst/>
              </a:prstGeom>
            </p:spPr>
            <p:txBody>
              <a:bodyPr anchor="ctr" rtlCol="false" tIns="50800" lIns="50800" bIns="50800" rIns="50800"/>
              <a:lstStyle/>
              <a:p>
                <a:pPr algn="ctr">
                  <a:lnSpc>
                    <a:spcPts val="2659"/>
                  </a:lnSpc>
                </a:pPr>
              </a:p>
            </p:txBody>
          </p:sp>
        </p:grpSp>
        <p:sp>
          <p:nvSpPr>
            <p:cNvPr name="TextBox 31" id="31"/>
            <p:cNvSpPr txBox="true"/>
            <p:nvPr/>
          </p:nvSpPr>
          <p:spPr>
            <a:xfrm rot="0">
              <a:off x="3475374" y="331137"/>
              <a:ext cx="10098600" cy="853228"/>
            </a:xfrm>
            <a:prstGeom prst="rect">
              <a:avLst/>
            </a:prstGeom>
          </p:spPr>
          <p:txBody>
            <a:bodyPr anchor="t" rtlCol="false" tIns="0" lIns="0" bIns="0" rIns="0">
              <a:spAutoFit/>
            </a:bodyPr>
            <a:lstStyle/>
            <a:p>
              <a:pPr algn="just">
                <a:lnSpc>
                  <a:spcPts val="2660"/>
                </a:lnSpc>
              </a:pPr>
              <a:r>
                <a:rPr lang="en-US" sz="1900">
                  <a:solidFill>
                    <a:srgbClr val="FFFFFF"/>
                  </a:solidFill>
                  <a:latin typeface="League Spartan"/>
                  <a:ea typeface="League Spartan"/>
                  <a:cs typeface="League Spartan"/>
                  <a:sym typeface="League Spartan"/>
                </a:rPr>
                <a:t>A machine learning library in Python that provides simple and efficient tools for data mining and data analysis.</a:t>
              </a:r>
            </a:p>
          </p:txBody>
        </p:sp>
        <p:sp>
          <p:nvSpPr>
            <p:cNvPr name="TextBox 32" id="32"/>
            <p:cNvSpPr txBox="true"/>
            <p:nvPr/>
          </p:nvSpPr>
          <p:spPr>
            <a:xfrm rot="0">
              <a:off x="0" y="471953"/>
              <a:ext cx="2628576" cy="561976"/>
            </a:xfrm>
            <a:prstGeom prst="rect">
              <a:avLst/>
            </a:prstGeom>
          </p:spPr>
          <p:txBody>
            <a:bodyPr anchor="t" rtlCol="false" tIns="0" lIns="0" bIns="0" rIns="0">
              <a:spAutoFit/>
            </a:bodyPr>
            <a:lstStyle/>
            <a:p>
              <a:pPr algn="l">
                <a:lnSpc>
                  <a:spcPts val="3000"/>
                </a:lnSpc>
              </a:pPr>
              <a:r>
                <a:rPr lang="en-US" sz="3000">
                  <a:solidFill>
                    <a:srgbClr val="000000"/>
                  </a:solidFill>
                  <a:latin typeface="League Spartan"/>
                  <a:ea typeface="League Spartan"/>
                  <a:cs typeface="League Spartan"/>
                  <a:sym typeface="League Spartan"/>
                </a:rPr>
                <a:t>Sklearn</a:t>
              </a:r>
            </a:p>
          </p:txBody>
        </p:sp>
      </p:grpSp>
      <p:grpSp>
        <p:nvGrpSpPr>
          <p:cNvPr name="Group 33" id="33"/>
          <p:cNvGrpSpPr/>
          <p:nvPr/>
        </p:nvGrpSpPr>
        <p:grpSpPr>
          <a:xfrm rot="0">
            <a:off x="617756" y="6533126"/>
            <a:ext cx="10815579" cy="1051378"/>
            <a:chOff x="0" y="0"/>
            <a:chExt cx="14420773" cy="1401837"/>
          </a:xfrm>
        </p:grpSpPr>
        <p:grpSp>
          <p:nvGrpSpPr>
            <p:cNvPr name="Group 34" id="34"/>
            <p:cNvGrpSpPr/>
            <p:nvPr/>
          </p:nvGrpSpPr>
          <p:grpSpPr>
            <a:xfrm rot="0">
              <a:off x="2628576" y="0"/>
              <a:ext cx="11792197" cy="1401837"/>
              <a:chOff x="0" y="0"/>
              <a:chExt cx="2329323" cy="276906"/>
            </a:xfrm>
          </p:grpSpPr>
          <p:sp>
            <p:nvSpPr>
              <p:cNvPr name="Freeform 35" id="35"/>
              <p:cNvSpPr/>
              <p:nvPr/>
            </p:nvSpPr>
            <p:spPr>
              <a:xfrm flipH="false" flipV="false" rot="0">
                <a:off x="0" y="0"/>
                <a:ext cx="2329323" cy="276906"/>
              </a:xfrm>
              <a:custGeom>
                <a:avLst/>
                <a:gdLst/>
                <a:ahLst/>
                <a:cxnLst/>
                <a:rect r="r" b="b" t="t" l="l"/>
                <a:pathLst>
                  <a:path h="276906" w="2329323">
                    <a:moveTo>
                      <a:pt x="44644" y="0"/>
                    </a:moveTo>
                    <a:lnTo>
                      <a:pt x="2284679" y="0"/>
                    </a:lnTo>
                    <a:cubicBezTo>
                      <a:pt x="2309335" y="0"/>
                      <a:pt x="2329323" y="19988"/>
                      <a:pt x="2329323" y="44644"/>
                    </a:cubicBezTo>
                    <a:lnTo>
                      <a:pt x="2329323" y="232262"/>
                    </a:lnTo>
                    <a:cubicBezTo>
                      <a:pt x="2329323" y="256918"/>
                      <a:pt x="2309335" y="276906"/>
                      <a:pt x="2284679" y="276906"/>
                    </a:cubicBezTo>
                    <a:lnTo>
                      <a:pt x="44644" y="276906"/>
                    </a:lnTo>
                    <a:cubicBezTo>
                      <a:pt x="19988" y="276906"/>
                      <a:pt x="0" y="256918"/>
                      <a:pt x="0" y="232262"/>
                    </a:cubicBezTo>
                    <a:lnTo>
                      <a:pt x="0" y="44644"/>
                    </a:lnTo>
                    <a:cubicBezTo>
                      <a:pt x="0" y="19988"/>
                      <a:pt x="19988" y="0"/>
                      <a:pt x="44644" y="0"/>
                    </a:cubicBezTo>
                    <a:close/>
                  </a:path>
                </a:pathLst>
              </a:custGeom>
              <a:solidFill>
                <a:srgbClr val="004AAD"/>
              </a:solidFill>
            </p:spPr>
          </p:sp>
          <p:sp>
            <p:nvSpPr>
              <p:cNvPr name="TextBox 36" id="36"/>
              <p:cNvSpPr txBox="true"/>
              <p:nvPr/>
            </p:nvSpPr>
            <p:spPr>
              <a:xfrm>
                <a:off x="0" y="-38100"/>
                <a:ext cx="2329323" cy="315006"/>
              </a:xfrm>
              <a:prstGeom prst="rect">
                <a:avLst/>
              </a:prstGeom>
            </p:spPr>
            <p:txBody>
              <a:bodyPr anchor="ctr" rtlCol="false" tIns="50800" lIns="50800" bIns="50800" rIns="50800"/>
              <a:lstStyle/>
              <a:p>
                <a:pPr algn="ctr">
                  <a:lnSpc>
                    <a:spcPts val="2659"/>
                  </a:lnSpc>
                </a:pPr>
              </a:p>
            </p:txBody>
          </p:sp>
        </p:grpSp>
        <p:sp>
          <p:nvSpPr>
            <p:cNvPr name="TextBox 37" id="37"/>
            <p:cNvSpPr txBox="true"/>
            <p:nvPr/>
          </p:nvSpPr>
          <p:spPr>
            <a:xfrm rot="0">
              <a:off x="3475374" y="331137"/>
              <a:ext cx="10098600" cy="688974"/>
            </a:xfrm>
            <a:prstGeom prst="rect">
              <a:avLst/>
            </a:prstGeom>
          </p:spPr>
          <p:txBody>
            <a:bodyPr anchor="t" rtlCol="false" tIns="0" lIns="0" bIns="0" rIns="0">
              <a:spAutoFit/>
            </a:bodyPr>
            <a:lstStyle/>
            <a:p>
              <a:pPr algn="just">
                <a:lnSpc>
                  <a:spcPts val="2100"/>
                </a:lnSpc>
              </a:pPr>
              <a:r>
                <a:rPr lang="en-US" sz="1500">
                  <a:solidFill>
                    <a:srgbClr val="FFFFFF"/>
                  </a:solidFill>
                  <a:latin typeface="League Spartan"/>
                  <a:ea typeface="League Spartan"/>
                  <a:cs typeface="League Spartan"/>
                  <a:sym typeface="League Spartan"/>
                </a:rPr>
                <a:t>A statistical data visualization library in Python, built on Matplotlib, that offers high-level interface for drawing attractive and informative graphics.</a:t>
              </a:r>
            </a:p>
          </p:txBody>
        </p:sp>
        <p:sp>
          <p:nvSpPr>
            <p:cNvPr name="TextBox 38" id="38"/>
            <p:cNvSpPr txBox="true"/>
            <p:nvPr/>
          </p:nvSpPr>
          <p:spPr>
            <a:xfrm rot="0">
              <a:off x="0" y="471953"/>
              <a:ext cx="2628576" cy="561976"/>
            </a:xfrm>
            <a:prstGeom prst="rect">
              <a:avLst/>
            </a:prstGeom>
          </p:spPr>
          <p:txBody>
            <a:bodyPr anchor="t" rtlCol="false" tIns="0" lIns="0" bIns="0" rIns="0">
              <a:spAutoFit/>
            </a:bodyPr>
            <a:lstStyle/>
            <a:p>
              <a:pPr algn="l">
                <a:lnSpc>
                  <a:spcPts val="3000"/>
                </a:lnSpc>
              </a:pPr>
              <a:r>
                <a:rPr lang="en-US" sz="3000">
                  <a:solidFill>
                    <a:srgbClr val="000000"/>
                  </a:solidFill>
                  <a:latin typeface="League Spartan"/>
                  <a:ea typeface="League Spartan"/>
                  <a:cs typeface="League Spartan"/>
                  <a:sym typeface="League Spartan"/>
                </a:rPr>
                <a:t>Seaborn</a:t>
              </a:r>
            </a:p>
          </p:txBody>
        </p:sp>
      </p:grpSp>
      <p:grpSp>
        <p:nvGrpSpPr>
          <p:cNvPr name="Group 39" id="39"/>
          <p:cNvGrpSpPr/>
          <p:nvPr/>
        </p:nvGrpSpPr>
        <p:grpSpPr>
          <a:xfrm rot="0">
            <a:off x="617756" y="7670229"/>
            <a:ext cx="10815579" cy="1051378"/>
            <a:chOff x="0" y="0"/>
            <a:chExt cx="14420773" cy="1401837"/>
          </a:xfrm>
        </p:grpSpPr>
        <p:grpSp>
          <p:nvGrpSpPr>
            <p:cNvPr name="Group 40" id="40"/>
            <p:cNvGrpSpPr/>
            <p:nvPr/>
          </p:nvGrpSpPr>
          <p:grpSpPr>
            <a:xfrm rot="0">
              <a:off x="2628576" y="0"/>
              <a:ext cx="11792197" cy="1401837"/>
              <a:chOff x="0" y="0"/>
              <a:chExt cx="2329323" cy="276906"/>
            </a:xfrm>
          </p:grpSpPr>
          <p:sp>
            <p:nvSpPr>
              <p:cNvPr name="Freeform 41" id="41"/>
              <p:cNvSpPr/>
              <p:nvPr/>
            </p:nvSpPr>
            <p:spPr>
              <a:xfrm flipH="false" flipV="false" rot="0">
                <a:off x="0" y="0"/>
                <a:ext cx="2329323" cy="276906"/>
              </a:xfrm>
              <a:custGeom>
                <a:avLst/>
                <a:gdLst/>
                <a:ahLst/>
                <a:cxnLst/>
                <a:rect r="r" b="b" t="t" l="l"/>
                <a:pathLst>
                  <a:path h="276906" w="2329323">
                    <a:moveTo>
                      <a:pt x="44644" y="0"/>
                    </a:moveTo>
                    <a:lnTo>
                      <a:pt x="2284679" y="0"/>
                    </a:lnTo>
                    <a:cubicBezTo>
                      <a:pt x="2309335" y="0"/>
                      <a:pt x="2329323" y="19988"/>
                      <a:pt x="2329323" y="44644"/>
                    </a:cubicBezTo>
                    <a:lnTo>
                      <a:pt x="2329323" y="232262"/>
                    </a:lnTo>
                    <a:cubicBezTo>
                      <a:pt x="2329323" y="256918"/>
                      <a:pt x="2309335" y="276906"/>
                      <a:pt x="2284679" y="276906"/>
                    </a:cubicBezTo>
                    <a:lnTo>
                      <a:pt x="44644" y="276906"/>
                    </a:lnTo>
                    <a:cubicBezTo>
                      <a:pt x="19988" y="276906"/>
                      <a:pt x="0" y="256918"/>
                      <a:pt x="0" y="232262"/>
                    </a:cubicBezTo>
                    <a:lnTo>
                      <a:pt x="0" y="44644"/>
                    </a:lnTo>
                    <a:cubicBezTo>
                      <a:pt x="0" y="19988"/>
                      <a:pt x="19988" y="0"/>
                      <a:pt x="44644" y="0"/>
                    </a:cubicBezTo>
                    <a:close/>
                  </a:path>
                </a:pathLst>
              </a:custGeom>
              <a:solidFill>
                <a:srgbClr val="004AAD"/>
              </a:solidFill>
            </p:spPr>
          </p:sp>
          <p:sp>
            <p:nvSpPr>
              <p:cNvPr name="TextBox 42" id="42"/>
              <p:cNvSpPr txBox="true"/>
              <p:nvPr/>
            </p:nvSpPr>
            <p:spPr>
              <a:xfrm>
                <a:off x="0" y="-38100"/>
                <a:ext cx="2329323" cy="315006"/>
              </a:xfrm>
              <a:prstGeom prst="rect">
                <a:avLst/>
              </a:prstGeom>
            </p:spPr>
            <p:txBody>
              <a:bodyPr anchor="ctr" rtlCol="false" tIns="50800" lIns="50800" bIns="50800" rIns="50800"/>
              <a:lstStyle/>
              <a:p>
                <a:pPr algn="ctr">
                  <a:lnSpc>
                    <a:spcPts val="2659"/>
                  </a:lnSpc>
                </a:pPr>
              </a:p>
            </p:txBody>
          </p:sp>
        </p:grpSp>
        <p:sp>
          <p:nvSpPr>
            <p:cNvPr name="TextBox 43" id="43"/>
            <p:cNvSpPr txBox="true"/>
            <p:nvPr/>
          </p:nvSpPr>
          <p:spPr>
            <a:xfrm rot="0">
              <a:off x="3475374" y="331137"/>
              <a:ext cx="10098600" cy="758401"/>
            </a:xfrm>
            <a:prstGeom prst="rect">
              <a:avLst/>
            </a:prstGeom>
          </p:spPr>
          <p:txBody>
            <a:bodyPr anchor="t" rtlCol="false" tIns="0" lIns="0" bIns="0" rIns="0">
              <a:spAutoFit/>
            </a:bodyPr>
            <a:lstStyle/>
            <a:p>
              <a:pPr algn="just">
                <a:lnSpc>
                  <a:spcPts val="2380"/>
                </a:lnSpc>
              </a:pPr>
              <a:r>
                <a:rPr lang="en-US" sz="1700">
                  <a:solidFill>
                    <a:srgbClr val="FFFFFF"/>
                  </a:solidFill>
                  <a:latin typeface="League Spartan"/>
                  <a:ea typeface="League Spartan"/>
                  <a:cs typeface="League Spartan"/>
                  <a:sym typeface="League Spartan"/>
                </a:rPr>
                <a:t>A function in the statsmodels library used to create design matrices from formulae, facilitating statistical modeling in Python.</a:t>
              </a:r>
            </a:p>
          </p:txBody>
        </p:sp>
        <p:sp>
          <p:nvSpPr>
            <p:cNvPr name="TextBox 44" id="44"/>
            <p:cNvSpPr txBox="true"/>
            <p:nvPr/>
          </p:nvSpPr>
          <p:spPr>
            <a:xfrm rot="0">
              <a:off x="0" y="471953"/>
              <a:ext cx="2628576" cy="561976"/>
            </a:xfrm>
            <a:prstGeom prst="rect">
              <a:avLst/>
            </a:prstGeom>
          </p:spPr>
          <p:txBody>
            <a:bodyPr anchor="t" rtlCol="false" tIns="0" lIns="0" bIns="0" rIns="0">
              <a:spAutoFit/>
            </a:bodyPr>
            <a:lstStyle/>
            <a:p>
              <a:pPr algn="l">
                <a:lnSpc>
                  <a:spcPts val="3000"/>
                </a:lnSpc>
              </a:pPr>
              <a:r>
                <a:rPr lang="en-US" sz="3000">
                  <a:solidFill>
                    <a:srgbClr val="000000"/>
                  </a:solidFill>
                  <a:latin typeface="League Spartan"/>
                  <a:ea typeface="League Spartan"/>
                  <a:cs typeface="League Spartan"/>
                  <a:sym typeface="League Spartan"/>
                </a:rPr>
                <a:t>dmatrices</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00966" y="7743139"/>
            <a:ext cx="5087723" cy="5087723"/>
          </a:xfrm>
          <a:custGeom>
            <a:avLst/>
            <a:gdLst/>
            <a:ahLst/>
            <a:cxnLst/>
            <a:rect r="r" b="b" t="t" l="l"/>
            <a:pathLst>
              <a:path h="5087723" w="5087723">
                <a:moveTo>
                  <a:pt x="0" y="0"/>
                </a:moveTo>
                <a:lnTo>
                  <a:pt x="5087723" y="0"/>
                </a:lnTo>
                <a:lnTo>
                  <a:pt x="5087723" y="5087722"/>
                </a:lnTo>
                <a:lnTo>
                  <a:pt x="0" y="508772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733605" y="-2153882"/>
            <a:ext cx="4535498" cy="4535498"/>
          </a:xfrm>
          <a:custGeom>
            <a:avLst/>
            <a:gdLst/>
            <a:ahLst/>
            <a:cxnLst/>
            <a:rect r="r" b="b" t="t" l="l"/>
            <a:pathLst>
              <a:path h="4535498" w="4535498">
                <a:moveTo>
                  <a:pt x="0" y="0"/>
                </a:moveTo>
                <a:lnTo>
                  <a:pt x="4535497" y="0"/>
                </a:lnTo>
                <a:lnTo>
                  <a:pt x="4535497" y="4535498"/>
                </a:lnTo>
                <a:lnTo>
                  <a:pt x="0" y="4535498"/>
                </a:lnTo>
                <a:lnTo>
                  <a:pt x="0" y="0"/>
                </a:lnTo>
                <a:close/>
              </a:path>
            </a:pathLst>
          </a:custGeom>
          <a:blipFill>
            <a:blip r:embed="rId4">
              <a:alphaModFix amt="7999"/>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1345427" y="-1546036"/>
            <a:ext cx="6942573" cy="13379073"/>
          </a:xfrm>
          <a:custGeom>
            <a:avLst/>
            <a:gdLst/>
            <a:ahLst/>
            <a:cxnLst/>
            <a:rect r="r" b="b" t="t" l="l"/>
            <a:pathLst>
              <a:path h="13379073" w="6942573">
                <a:moveTo>
                  <a:pt x="0" y="0"/>
                </a:moveTo>
                <a:lnTo>
                  <a:pt x="6942573" y="0"/>
                </a:lnTo>
                <a:lnTo>
                  <a:pt x="6942573" y="13379072"/>
                </a:lnTo>
                <a:lnTo>
                  <a:pt x="0" y="13379072"/>
                </a:lnTo>
                <a:lnTo>
                  <a:pt x="0" y="0"/>
                </a:lnTo>
                <a:close/>
              </a:path>
            </a:pathLst>
          </a:custGeom>
          <a:blipFill>
            <a:blip r:embed="rId6">
              <a:extLst>
                <a:ext uri="{96DAC541-7B7A-43D3-8B79-37D633B846F1}">
                  <asvg:svgBlip xmlns:asvg="http://schemas.microsoft.com/office/drawing/2016/SVG/main" r:embed="rId7"/>
                </a:ext>
              </a:extLst>
            </a:blip>
            <a:stretch>
              <a:fillRect l="0" t="0" r="-92710" b="0"/>
            </a:stretch>
          </a:blipFill>
        </p:spPr>
      </p:sp>
      <p:grpSp>
        <p:nvGrpSpPr>
          <p:cNvPr name="Group 5" id="5"/>
          <p:cNvGrpSpPr/>
          <p:nvPr/>
        </p:nvGrpSpPr>
        <p:grpSpPr>
          <a:xfrm rot="0">
            <a:off x="13144500" y="0"/>
            <a:ext cx="5143500" cy="10287000"/>
            <a:chOff x="0" y="0"/>
            <a:chExt cx="3175000" cy="6350000"/>
          </a:xfrm>
        </p:grpSpPr>
        <p:sp>
          <p:nvSpPr>
            <p:cNvPr name="Freeform 6" id="6"/>
            <p:cNvSpPr/>
            <p:nvPr/>
          </p:nvSpPr>
          <p:spPr>
            <a:xfrm flipH="false" flipV="false" rot="0">
              <a:off x="0" y="0"/>
              <a:ext cx="3175000" cy="6350000"/>
            </a:xfrm>
            <a:custGeom>
              <a:avLst/>
              <a:gdLst/>
              <a:ahLst/>
              <a:cxnLst/>
              <a:rect r="r" b="b" t="t" l="l"/>
              <a:pathLst>
                <a:path h="6350000" w="3175000">
                  <a:moveTo>
                    <a:pt x="3175000" y="0"/>
                  </a:moveTo>
                  <a:lnTo>
                    <a:pt x="3175000" y="6350000"/>
                  </a:lnTo>
                  <a:cubicBezTo>
                    <a:pt x="1421498" y="6350000"/>
                    <a:pt x="0" y="4928502"/>
                    <a:pt x="0" y="3175000"/>
                  </a:cubicBezTo>
                  <a:cubicBezTo>
                    <a:pt x="0" y="1421498"/>
                    <a:pt x="1421498" y="0"/>
                    <a:pt x="3175000" y="0"/>
                  </a:cubicBezTo>
                  <a:close/>
                </a:path>
              </a:pathLst>
            </a:custGeom>
            <a:blipFill>
              <a:blip r:embed="rId8"/>
              <a:stretch>
                <a:fillRect l="-100093" t="0" r="-100093" b="0"/>
              </a:stretch>
            </a:blipFill>
          </p:spPr>
        </p:sp>
      </p:grpSp>
      <p:sp>
        <p:nvSpPr>
          <p:cNvPr name="TextBox 7" id="7"/>
          <p:cNvSpPr txBox="true"/>
          <p:nvPr/>
        </p:nvSpPr>
        <p:spPr>
          <a:xfrm rot="0">
            <a:off x="1603472" y="2629266"/>
            <a:ext cx="8290054" cy="4661571"/>
          </a:xfrm>
          <a:prstGeom prst="rect">
            <a:avLst/>
          </a:prstGeom>
        </p:spPr>
        <p:txBody>
          <a:bodyPr anchor="t" rtlCol="false" tIns="0" lIns="0" bIns="0" rIns="0">
            <a:spAutoFit/>
          </a:bodyPr>
          <a:lstStyle/>
          <a:p>
            <a:pPr algn="l">
              <a:lnSpc>
                <a:spcPts val="9240"/>
              </a:lnSpc>
            </a:pPr>
            <a:r>
              <a:rPr lang="en-US" sz="7163">
                <a:solidFill>
                  <a:srgbClr val="004AAD"/>
                </a:solidFill>
                <a:latin typeface="League Spartan"/>
                <a:ea typeface="League Spartan"/>
                <a:cs typeface="League Spartan"/>
                <a:sym typeface="League Spartan"/>
              </a:rPr>
              <a:t>NOW WE ARE HEADING TOWARDS FOR CODEBASE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665513" y="7083256"/>
            <a:ext cx="7335713" cy="7335713"/>
          </a:xfrm>
          <a:custGeom>
            <a:avLst/>
            <a:gdLst/>
            <a:ahLst/>
            <a:cxnLst/>
            <a:rect r="r" b="b" t="t" l="l"/>
            <a:pathLst>
              <a:path h="7335713" w="7335713">
                <a:moveTo>
                  <a:pt x="0" y="0"/>
                </a:moveTo>
                <a:lnTo>
                  <a:pt x="7335713" y="0"/>
                </a:lnTo>
                <a:lnTo>
                  <a:pt x="7335713" y="7335713"/>
                </a:lnTo>
                <a:lnTo>
                  <a:pt x="0" y="733571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670200" y="-3354349"/>
            <a:ext cx="5223834" cy="5223834"/>
          </a:xfrm>
          <a:custGeom>
            <a:avLst/>
            <a:gdLst/>
            <a:ahLst/>
            <a:cxnLst/>
            <a:rect r="r" b="b" t="t" l="l"/>
            <a:pathLst>
              <a:path h="5223834" w="5223834">
                <a:moveTo>
                  <a:pt x="0" y="0"/>
                </a:moveTo>
                <a:lnTo>
                  <a:pt x="5223834" y="0"/>
                </a:lnTo>
                <a:lnTo>
                  <a:pt x="5223834" y="5223835"/>
                </a:lnTo>
                <a:lnTo>
                  <a:pt x="0" y="5223835"/>
                </a:lnTo>
                <a:lnTo>
                  <a:pt x="0" y="0"/>
                </a:lnTo>
                <a:close/>
              </a:path>
            </a:pathLst>
          </a:custGeom>
          <a:blipFill>
            <a:blip r:embed="rId4">
              <a:alphaModFix amt="7999"/>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true" rot="-5400000">
            <a:off x="12236353" y="6129865"/>
            <a:ext cx="4002583" cy="7713400"/>
          </a:xfrm>
          <a:custGeom>
            <a:avLst/>
            <a:gdLst/>
            <a:ahLst/>
            <a:cxnLst/>
            <a:rect r="r" b="b" t="t" l="l"/>
            <a:pathLst>
              <a:path h="7713400" w="4002583">
                <a:moveTo>
                  <a:pt x="4002583" y="7713400"/>
                </a:moveTo>
                <a:lnTo>
                  <a:pt x="0" y="7713400"/>
                </a:lnTo>
                <a:lnTo>
                  <a:pt x="0" y="0"/>
                </a:lnTo>
                <a:lnTo>
                  <a:pt x="4002583" y="0"/>
                </a:lnTo>
                <a:lnTo>
                  <a:pt x="4002583" y="7713400"/>
                </a:lnTo>
                <a:close/>
              </a:path>
            </a:pathLst>
          </a:custGeom>
          <a:blipFill>
            <a:blip r:embed="rId6">
              <a:extLst>
                <a:ext uri="{96DAC541-7B7A-43D3-8B79-37D633B846F1}">
                  <asvg:svgBlip xmlns:asvg="http://schemas.microsoft.com/office/drawing/2016/SVG/main" r:embed="rId7"/>
                </a:ext>
              </a:extLst>
            </a:blip>
            <a:stretch>
              <a:fillRect l="0" t="0" r="-92710" b="0"/>
            </a:stretch>
          </a:blipFill>
        </p:spPr>
      </p:sp>
      <p:grpSp>
        <p:nvGrpSpPr>
          <p:cNvPr name="Group 5" id="5"/>
          <p:cNvGrpSpPr/>
          <p:nvPr/>
        </p:nvGrpSpPr>
        <p:grpSpPr>
          <a:xfrm rot="0">
            <a:off x="1536797" y="2558918"/>
            <a:ext cx="8844147" cy="5426356"/>
            <a:chOff x="0" y="0"/>
            <a:chExt cx="2329323" cy="1429164"/>
          </a:xfrm>
        </p:grpSpPr>
        <p:sp>
          <p:nvSpPr>
            <p:cNvPr name="Freeform 6" id="6"/>
            <p:cNvSpPr/>
            <p:nvPr/>
          </p:nvSpPr>
          <p:spPr>
            <a:xfrm flipH="false" flipV="false" rot="0">
              <a:off x="0" y="0"/>
              <a:ext cx="2329323" cy="1429164"/>
            </a:xfrm>
            <a:custGeom>
              <a:avLst/>
              <a:gdLst/>
              <a:ahLst/>
              <a:cxnLst/>
              <a:rect r="r" b="b" t="t" l="l"/>
              <a:pathLst>
                <a:path h="1429164" w="2329323">
                  <a:moveTo>
                    <a:pt x="44644" y="0"/>
                  </a:moveTo>
                  <a:lnTo>
                    <a:pt x="2284679" y="0"/>
                  </a:lnTo>
                  <a:cubicBezTo>
                    <a:pt x="2309335" y="0"/>
                    <a:pt x="2329323" y="19988"/>
                    <a:pt x="2329323" y="44644"/>
                  </a:cubicBezTo>
                  <a:lnTo>
                    <a:pt x="2329323" y="1384520"/>
                  </a:lnTo>
                  <a:cubicBezTo>
                    <a:pt x="2329323" y="1409176"/>
                    <a:pt x="2309335" y="1429164"/>
                    <a:pt x="2284679" y="1429164"/>
                  </a:cubicBezTo>
                  <a:lnTo>
                    <a:pt x="44644" y="1429164"/>
                  </a:lnTo>
                  <a:cubicBezTo>
                    <a:pt x="19988" y="1429164"/>
                    <a:pt x="0" y="1409176"/>
                    <a:pt x="0" y="1384520"/>
                  </a:cubicBezTo>
                  <a:lnTo>
                    <a:pt x="0" y="44644"/>
                  </a:lnTo>
                  <a:cubicBezTo>
                    <a:pt x="0" y="19988"/>
                    <a:pt x="19988" y="0"/>
                    <a:pt x="44644" y="0"/>
                  </a:cubicBezTo>
                  <a:close/>
                </a:path>
              </a:pathLst>
            </a:custGeom>
            <a:solidFill>
              <a:srgbClr val="004AAD"/>
            </a:solidFill>
          </p:spPr>
        </p:sp>
        <p:sp>
          <p:nvSpPr>
            <p:cNvPr name="TextBox 7" id="7"/>
            <p:cNvSpPr txBox="true"/>
            <p:nvPr/>
          </p:nvSpPr>
          <p:spPr>
            <a:xfrm>
              <a:off x="0" y="-38100"/>
              <a:ext cx="2329323" cy="1467264"/>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0901999" y="0"/>
            <a:ext cx="7386001" cy="7386001"/>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0" y="0"/>
                  </a:moveTo>
                  <a:cubicBezTo>
                    <a:pt x="0" y="3506470"/>
                    <a:pt x="2843530" y="6350000"/>
                    <a:pt x="6350000" y="6350000"/>
                  </a:cubicBezTo>
                  <a:lnTo>
                    <a:pt x="6350000" y="0"/>
                  </a:lnTo>
                  <a:lnTo>
                    <a:pt x="0" y="0"/>
                  </a:lnTo>
                  <a:close/>
                </a:path>
              </a:pathLst>
            </a:custGeom>
            <a:blipFill>
              <a:blip r:embed="rId8"/>
              <a:stretch>
                <a:fillRect l="-24906" t="0" r="-24906" b="0"/>
              </a:stretch>
            </a:blipFill>
          </p:spPr>
        </p:sp>
      </p:grpSp>
      <p:sp>
        <p:nvSpPr>
          <p:cNvPr name="Freeform 10" id="10"/>
          <p:cNvSpPr/>
          <p:nvPr/>
        </p:nvSpPr>
        <p:spPr>
          <a:xfrm flipH="false" flipV="false" rot="0">
            <a:off x="12066104" y="6852343"/>
            <a:ext cx="1395630" cy="230913"/>
          </a:xfrm>
          <a:custGeom>
            <a:avLst/>
            <a:gdLst/>
            <a:ahLst/>
            <a:cxnLst/>
            <a:rect r="r" b="b" t="t" l="l"/>
            <a:pathLst>
              <a:path h="230913" w="1395630">
                <a:moveTo>
                  <a:pt x="0" y="0"/>
                </a:moveTo>
                <a:lnTo>
                  <a:pt x="1395630" y="0"/>
                </a:lnTo>
                <a:lnTo>
                  <a:pt x="1395630" y="230913"/>
                </a:lnTo>
                <a:lnTo>
                  <a:pt x="0" y="230913"/>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1" id="11"/>
          <p:cNvSpPr txBox="true"/>
          <p:nvPr/>
        </p:nvSpPr>
        <p:spPr>
          <a:xfrm rot="0">
            <a:off x="1603472" y="1788427"/>
            <a:ext cx="6133455" cy="706120"/>
          </a:xfrm>
          <a:prstGeom prst="rect">
            <a:avLst/>
          </a:prstGeom>
        </p:spPr>
        <p:txBody>
          <a:bodyPr anchor="t" rtlCol="false" tIns="0" lIns="0" bIns="0" rIns="0">
            <a:spAutoFit/>
          </a:bodyPr>
          <a:lstStyle/>
          <a:p>
            <a:pPr algn="l">
              <a:lnSpc>
                <a:spcPts val="5300"/>
              </a:lnSpc>
            </a:pPr>
            <a:r>
              <a:rPr lang="en-US" sz="5300">
                <a:solidFill>
                  <a:srgbClr val="004AAD"/>
                </a:solidFill>
                <a:latin typeface="League Spartan"/>
                <a:ea typeface="League Spartan"/>
                <a:cs typeface="League Spartan"/>
                <a:sym typeface="League Spartan"/>
              </a:rPr>
              <a:t>OUTCOME</a:t>
            </a:r>
          </a:p>
        </p:txBody>
      </p:sp>
      <p:sp>
        <p:nvSpPr>
          <p:cNvPr name="TextBox 12" id="12"/>
          <p:cNvSpPr txBox="true"/>
          <p:nvPr/>
        </p:nvSpPr>
        <p:spPr>
          <a:xfrm rot="0">
            <a:off x="1755795" y="3011059"/>
            <a:ext cx="8138239" cy="4483973"/>
          </a:xfrm>
          <a:prstGeom prst="rect">
            <a:avLst/>
          </a:prstGeom>
        </p:spPr>
        <p:txBody>
          <a:bodyPr anchor="t" rtlCol="false" tIns="0" lIns="0" bIns="0" rIns="0">
            <a:spAutoFit/>
          </a:bodyPr>
          <a:lstStyle/>
          <a:p>
            <a:pPr algn="just" marL="505344" indent="-252672" lvl="1">
              <a:lnSpc>
                <a:spcPts val="3276"/>
              </a:lnSpc>
              <a:buFont typeface="Arial"/>
              <a:buChar char="•"/>
            </a:pPr>
            <a:r>
              <a:rPr lang="en-US" sz="2340">
                <a:solidFill>
                  <a:srgbClr val="FFFFFF"/>
                </a:solidFill>
                <a:latin typeface="League Spartan"/>
                <a:ea typeface="League Spartan"/>
                <a:cs typeface="League Spartan"/>
                <a:sym typeface="League Spartan"/>
              </a:rPr>
              <a:t>Transportation should be provided to employees living in the same area, or else transportation allowance should be provided.</a:t>
            </a:r>
          </a:p>
          <a:p>
            <a:pPr algn="just" marL="505344" indent="-252672" lvl="1">
              <a:lnSpc>
                <a:spcPts val="3276"/>
              </a:lnSpc>
              <a:buFont typeface="Arial"/>
              <a:buChar char="•"/>
            </a:pPr>
            <a:r>
              <a:rPr lang="en-US" sz="2340">
                <a:solidFill>
                  <a:srgbClr val="FFFFFF"/>
                </a:solidFill>
                <a:latin typeface="League Spartan"/>
                <a:ea typeface="League Spartan"/>
                <a:cs typeface="League Spartan"/>
                <a:sym typeface="League Spartan"/>
              </a:rPr>
              <a:t>plan and allocate project in such a way to avoid the use of overtime.</a:t>
            </a:r>
          </a:p>
          <a:p>
            <a:pPr algn="just" marL="505344" indent="-252672" lvl="1">
              <a:lnSpc>
                <a:spcPts val="3276"/>
              </a:lnSpc>
              <a:buFont typeface="Arial"/>
              <a:buChar char="•"/>
            </a:pPr>
            <a:r>
              <a:rPr lang="en-US" sz="2340">
                <a:solidFill>
                  <a:srgbClr val="FFFFFF"/>
                </a:solidFill>
                <a:latin typeface="League Spartan"/>
                <a:ea typeface="League Spartan"/>
                <a:cs typeface="League Spartan"/>
                <a:sym typeface="League Spartan"/>
              </a:rPr>
              <a:t>Employees who hit thier two year anniversary should be identified as potentially having a higher-risk of leaving </a:t>
            </a:r>
          </a:p>
          <a:p>
            <a:pPr algn="just" marL="505344" indent="-252672" lvl="1">
              <a:lnSpc>
                <a:spcPts val="3276"/>
              </a:lnSpc>
              <a:buFont typeface="Arial"/>
              <a:buChar char="•"/>
            </a:pPr>
            <a:r>
              <a:rPr lang="en-US" sz="2340">
                <a:solidFill>
                  <a:srgbClr val="FFFFFF"/>
                </a:solidFill>
                <a:latin typeface="League Spartan"/>
                <a:ea typeface="League Spartan"/>
                <a:cs typeface="League Spartan"/>
                <a:sym typeface="League Spartan"/>
              </a:rPr>
              <a:t>Gather information on industry benchmarks to determine if the company is providing competitive wages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DAGNoGQeX2Q</dc:identifier>
  <dcterms:modified xsi:type="dcterms:W3CDTF">2011-08-01T06:04:30Z</dcterms:modified>
  <cp:revision>1</cp:revision>
  <dc:title>Blue and Orange Modern Business Strategy Presentation</dc:title>
</cp:coreProperties>
</file>

<file path=docProps/thumbnail.jpeg>
</file>